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6" r:id="rId2"/>
    <p:sldId id="276" r:id="rId3"/>
    <p:sldId id="345" r:id="rId4"/>
    <p:sldId id="394" r:id="rId5"/>
    <p:sldId id="404" r:id="rId6"/>
    <p:sldId id="396" r:id="rId7"/>
    <p:sldId id="332" r:id="rId8"/>
    <p:sldId id="331" r:id="rId9"/>
    <p:sldId id="334" r:id="rId10"/>
    <p:sldId id="347" r:id="rId11"/>
  </p:sldIdLst>
  <p:sldSz cx="9144000" cy="6858000" type="screen4x3"/>
  <p:notesSz cx="6858000" cy="9144000"/>
  <p:custDataLst>
    <p:tags r:id="rId14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6E1"/>
    <a:srgbClr val="942923"/>
    <a:srgbClr val="FFFF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92" autoAdjust="0"/>
  </p:normalViewPr>
  <p:slideViewPr>
    <p:cSldViewPr>
      <p:cViewPr>
        <p:scale>
          <a:sx n="80" d="100"/>
          <a:sy n="80" d="100"/>
        </p:scale>
        <p:origin x="-30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49F1D-D178-456C-828D-93EF3691F9AD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a-DK"/>
        </a:p>
      </dgm:t>
    </dgm:pt>
    <dgm:pt modelId="{4AF327EE-AE1B-4D44-90B5-4544CFB1B505}">
      <dgm:prSet phldrT="[Tekst]" custT="1"/>
      <dgm:spPr/>
      <dgm:t>
        <a:bodyPr/>
        <a:lstStyle/>
        <a:p>
          <a:r>
            <a:rPr lang="da-DK" sz="1200" b="1" i="0" dirty="0" smtClean="0"/>
            <a:t>PHASE I</a:t>
          </a:r>
        </a:p>
        <a:p>
          <a:r>
            <a:rPr lang="da-DK" sz="1200" b="1" i="0" dirty="0" smtClean="0"/>
            <a:t>- </a:t>
          </a:r>
          <a:r>
            <a:rPr lang="da-DK" sz="1200" b="1" i="0" dirty="0" err="1" smtClean="0"/>
            <a:t>Review</a:t>
          </a:r>
          <a:r>
            <a:rPr lang="da-DK" sz="1200" b="1" i="0" dirty="0" smtClean="0"/>
            <a:t> of </a:t>
          </a:r>
          <a:r>
            <a:rPr lang="da-DK" sz="1200" b="1" i="0" dirty="0" err="1" smtClean="0"/>
            <a:t>current</a:t>
          </a:r>
          <a:r>
            <a:rPr lang="da-DK" sz="1200" b="1" i="0" dirty="0" smtClean="0"/>
            <a:t> </a:t>
          </a:r>
          <a:r>
            <a:rPr lang="da-DK" sz="1200" b="1" i="0" dirty="0" err="1" smtClean="0"/>
            <a:t>energy</a:t>
          </a:r>
          <a:r>
            <a:rPr lang="da-DK" sz="1200" b="1" i="0" dirty="0" smtClean="0"/>
            <a:t> situation </a:t>
          </a:r>
        </a:p>
        <a:p>
          <a:r>
            <a:rPr lang="da-DK" sz="1200" b="1" i="0" dirty="0" smtClean="0"/>
            <a:t>- Scenarios for 2030 – </a:t>
          </a:r>
          <a:r>
            <a:rPr lang="da-DK" sz="1200" b="1" i="0" dirty="0" err="1" smtClean="0"/>
            <a:t>Big-tech</a:t>
          </a:r>
          <a:r>
            <a:rPr lang="da-DK" sz="1200" b="1" i="0" dirty="0" smtClean="0"/>
            <a:t> and Small </a:t>
          </a:r>
          <a:r>
            <a:rPr lang="da-DK" sz="1200" b="1" i="0" dirty="0" err="1" smtClean="0"/>
            <a:t>-tech</a:t>
          </a:r>
          <a:endParaRPr lang="da-DK" sz="1200" b="1" i="0" dirty="0"/>
        </a:p>
      </dgm:t>
    </dgm:pt>
    <dgm:pt modelId="{1470DC92-60A6-4EA8-B17D-10F090D1A651}" type="parTrans" cxnId="{6E37142B-F994-4EB4-B2B0-64DED2A5C9DA}">
      <dgm:prSet/>
      <dgm:spPr/>
      <dgm:t>
        <a:bodyPr/>
        <a:lstStyle/>
        <a:p>
          <a:endParaRPr lang="da-DK" sz="1800" b="1" i="0"/>
        </a:p>
      </dgm:t>
    </dgm:pt>
    <dgm:pt modelId="{E1569F27-38D6-40A1-8D82-6C333C323BC3}" type="sibTrans" cxnId="{6E37142B-F994-4EB4-B2B0-64DED2A5C9DA}">
      <dgm:prSet custT="1"/>
      <dgm:spPr/>
      <dgm:t>
        <a:bodyPr/>
        <a:lstStyle/>
        <a:p>
          <a:endParaRPr lang="da-DK" sz="2400" b="1" i="0"/>
        </a:p>
      </dgm:t>
    </dgm:pt>
    <dgm:pt modelId="{A708415B-464D-43AA-8558-875E67537C89}">
      <dgm:prSet phldrT="[Tekst]" custT="1"/>
      <dgm:spPr/>
      <dgm:t>
        <a:bodyPr/>
        <a:lstStyle/>
        <a:p>
          <a:r>
            <a:rPr lang="da-DK" sz="1200" b="1" i="0" dirty="0" smtClean="0"/>
            <a:t>PHASE II</a:t>
          </a:r>
        </a:p>
        <a:p>
          <a:r>
            <a:rPr lang="da-DK" sz="1200" b="1" i="0" dirty="0" smtClean="0"/>
            <a:t>- </a:t>
          </a:r>
          <a:r>
            <a:rPr lang="da-DK" sz="1200" b="1" i="0" dirty="0" err="1" smtClean="0"/>
            <a:t>Detailed</a:t>
          </a:r>
          <a:r>
            <a:rPr lang="da-DK" sz="1200" b="1" i="0" dirty="0" smtClean="0"/>
            <a:t> scenarios of the </a:t>
          </a:r>
          <a:r>
            <a:rPr lang="da-DK" sz="1200" b="1" i="0" dirty="0" err="1" smtClean="0"/>
            <a:t>electricity</a:t>
          </a:r>
          <a:r>
            <a:rPr lang="da-DK" sz="1200" b="1" i="0" dirty="0" smtClean="0"/>
            <a:t> </a:t>
          </a:r>
          <a:r>
            <a:rPr lang="da-DK" sz="1200" b="1" i="0" dirty="0" err="1" smtClean="0"/>
            <a:t>markets</a:t>
          </a:r>
          <a:r>
            <a:rPr lang="da-DK" sz="1200" b="1" i="0" dirty="0" smtClean="0"/>
            <a:t> in the region 2010-2030 </a:t>
          </a:r>
          <a:endParaRPr lang="da-DK" sz="1200" b="1" i="0" dirty="0"/>
        </a:p>
      </dgm:t>
    </dgm:pt>
    <dgm:pt modelId="{384D3C9E-67C7-4942-9FA0-45ED141AFC1E}" type="parTrans" cxnId="{54B5B2D0-8A4A-4725-B339-86AD102A5311}">
      <dgm:prSet/>
      <dgm:spPr/>
      <dgm:t>
        <a:bodyPr/>
        <a:lstStyle/>
        <a:p>
          <a:endParaRPr lang="da-DK" sz="1800" b="1" i="0"/>
        </a:p>
      </dgm:t>
    </dgm:pt>
    <dgm:pt modelId="{CB97CC05-B0B5-4370-82A9-2D1BDAFFC6C1}" type="sibTrans" cxnId="{54B5B2D0-8A4A-4725-B339-86AD102A5311}">
      <dgm:prSet custT="1"/>
      <dgm:spPr/>
      <dgm:t>
        <a:bodyPr/>
        <a:lstStyle/>
        <a:p>
          <a:endParaRPr lang="da-DK" sz="2400" b="1" i="0"/>
        </a:p>
      </dgm:t>
    </dgm:pt>
    <dgm:pt modelId="{10FB124B-2DA9-4F9A-8E42-690AC3D32130}">
      <dgm:prSet phldrT="[Tekst]" custT="1"/>
      <dgm:spPr/>
      <dgm:t>
        <a:bodyPr/>
        <a:lstStyle/>
        <a:p>
          <a:r>
            <a:rPr lang="da-DK" sz="1200" b="1" i="0" dirty="0" smtClean="0"/>
            <a:t>PHASE III</a:t>
          </a:r>
        </a:p>
        <a:p>
          <a:r>
            <a:rPr lang="da-DK" sz="1200" b="1" i="0" dirty="0" smtClean="0"/>
            <a:t>- </a:t>
          </a:r>
          <a:r>
            <a:rPr lang="da-DK" sz="1200" b="1" i="0" dirty="0" err="1" smtClean="0"/>
            <a:t>Follow</a:t>
          </a:r>
          <a:r>
            <a:rPr lang="da-DK" sz="1200" b="1" i="0" dirty="0" smtClean="0"/>
            <a:t> up analyses</a:t>
          </a:r>
        </a:p>
        <a:p>
          <a:r>
            <a:rPr lang="da-DK" sz="1200" b="1" i="0" dirty="0" smtClean="0"/>
            <a:t>- Case studies</a:t>
          </a:r>
          <a:endParaRPr lang="da-DK" sz="1200" b="1" i="0" dirty="0"/>
        </a:p>
      </dgm:t>
    </dgm:pt>
    <dgm:pt modelId="{37C40670-D0AB-46EA-A875-28D617AA1FDB}" type="parTrans" cxnId="{6E653100-B54D-4E13-9644-464A9902AA64}">
      <dgm:prSet/>
      <dgm:spPr/>
      <dgm:t>
        <a:bodyPr/>
        <a:lstStyle/>
        <a:p>
          <a:endParaRPr lang="da-DK" sz="1800" b="1" i="0"/>
        </a:p>
      </dgm:t>
    </dgm:pt>
    <dgm:pt modelId="{C5542B48-89E7-49AE-861F-105014F4E05F}" type="sibTrans" cxnId="{6E653100-B54D-4E13-9644-464A9902AA64}">
      <dgm:prSet/>
      <dgm:spPr/>
      <dgm:t>
        <a:bodyPr/>
        <a:lstStyle/>
        <a:p>
          <a:endParaRPr lang="da-DK" sz="1800" b="1" i="0"/>
        </a:p>
      </dgm:t>
    </dgm:pt>
    <dgm:pt modelId="{D53EEB0A-3911-4518-81D1-0712B311D4EF}" type="pres">
      <dgm:prSet presAssocID="{40449F1D-D178-456C-828D-93EF3691F9A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2DCDED-64C0-48CF-8A7D-83520BC1001C}" type="pres">
      <dgm:prSet presAssocID="{40449F1D-D178-456C-828D-93EF3691F9AD}" presName="dummyMaxCanvas" presStyleCnt="0">
        <dgm:presLayoutVars/>
      </dgm:prSet>
      <dgm:spPr/>
    </dgm:pt>
    <dgm:pt modelId="{F270B35D-0383-4AC4-928F-6C75A52A731E}" type="pres">
      <dgm:prSet presAssocID="{40449F1D-D178-456C-828D-93EF3691F9AD}" presName="ThreeNodes_1" presStyleLbl="node1" presStyleIdx="0" presStyleCnt="3" custScaleX="59741" custLinFactNeighborX="-20130" custLinFactNeighborY="-775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AB3904D-F4C9-4EA1-A688-7885F828BFF8}" type="pres">
      <dgm:prSet presAssocID="{40449F1D-D178-456C-828D-93EF3691F9AD}" presName="ThreeNodes_2" presStyleLbl="node1" presStyleIdx="1" presStyleCnt="3" custScaleX="63680" custLinFactNeighborX="1295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D218EF8-F174-40CF-9C17-BDCD1C54E9FF}" type="pres">
      <dgm:prSet presAssocID="{40449F1D-D178-456C-828D-93EF3691F9AD}" presName="ThreeNodes_3" presStyleLbl="node1" presStyleIdx="2" presStyleCnt="3" custScaleX="35996" custLinFactNeighborX="3308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E0539AA-4BAC-4C77-8091-45788F327AB5}" type="pres">
      <dgm:prSet presAssocID="{40449F1D-D178-456C-828D-93EF3691F9AD}" presName="ThreeConn_1-2" presStyleLbl="fgAccFollowNode1" presStyleIdx="0" presStyleCnt="2" custLinFactX="-200000" custLinFactNeighborX="-28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63EF1-614D-4C71-9564-0FF2165B72F5}" type="pres">
      <dgm:prSet presAssocID="{40449F1D-D178-456C-828D-93EF3691F9AD}" presName="ThreeConn_2-3" presStyleLbl="fgAccFollowNode1" presStyleIdx="1" presStyleCnt="2" custLinFactNeighborX="-81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77B6F-FC53-40F0-844C-716C8084111A}" type="pres">
      <dgm:prSet presAssocID="{40449F1D-D178-456C-828D-93EF3691F9A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641EE81-42E4-4B81-A5B9-6F2CDF644A17}" type="pres">
      <dgm:prSet presAssocID="{40449F1D-D178-456C-828D-93EF3691F9A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CFA11D0-D363-46D9-B24E-3EE292AA0711}" type="pres">
      <dgm:prSet presAssocID="{40449F1D-D178-456C-828D-93EF3691F9A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E653100-B54D-4E13-9644-464A9902AA64}" srcId="{40449F1D-D178-456C-828D-93EF3691F9AD}" destId="{10FB124B-2DA9-4F9A-8E42-690AC3D32130}" srcOrd="2" destOrd="0" parTransId="{37C40670-D0AB-46EA-A875-28D617AA1FDB}" sibTransId="{C5542B48-89E7-49AE-861F-105014F4E05F}"/>
    <dgm:cxn modelId="{F3ACA2EF-106E-4E80-AFCF-3F1789FA6B70}" type="presOf" srcId="{4AF327EE-AE1B-4D44-90B5-4544CFB1B505}" destId="{F270B35D-0383-4AC4-928F-6C75A52A731E}" srcOrd="0" destOrd="0" presId="urn:microsoft.com/office/officeart/2005/8/layout/vProcess5"/>
    <dgm:cxn modelId="{6E37142B-F994-4EB4-B2B0-64DED2A5C9DA}" srcId="{40449F1D-D178-456C-828D-93EF3691F9AD}" destId="{4AF327EE-AE1B-4D44-90B5-4544CFB1B505}" srcOrd="0" destOrd="0" parTransId="{1470DC92-60A6-4EA8-B17D-10F090D1A651}" sibTransId="{E1569F27-38D6-40A1-8D82-6C333C323BC3}"/>
    <dgm:cxn modelId="{4F818A5A-0C59-4AA2-99C0-72F2BC6B26B5}" type="presOf" srcId="{10FB124B-2DA9-4F9A-8E42-690AC3D32130}" destId="{3CFA11D0-D363-46D9-B24E-3EE292AA0711}" srcOrd="1" destOrd="0" presId="urn:microsoft.com/office/officeart/2005/8/layout/vProcess5"/>
    <dgm:cxn modelId="{7F60418A-4D99-4444-8B5D-94380C4909FE}" type="presOf" srcId="{10FB124B-2DA9-4F9A-8E42-690AC3D32130}" destId="{DD218EF8-F174-40CF-9C17-BDCD1C54E9FF}" srcOrd="0" destOrd="0" presId="urn:microsoft.com/office/officeart/2005/8/layout/vProcess5"/>
    <dgm:cxn modelId="{0FC219CA-DBB9-41A3-820D-A3C418AFA9BA}" type="presOf" srcId="{A708415B-464D-43AA-8558-875E67537C89}" destId="{0AB3904D-F4C9-4EA1-A688-7885F828BFF8}" srcOrd="0" destOrd="0" presId="urn:microsoft.com/office/officeart/2005/8/layout/vProcess5"/>
    <dgm:cxn modelId="{54B5B2D0-8A4A-4725-B339-86AD102A5311}" srcId="{40449F1D-D178-456C-828D-93EF3691F9AD}" destId="{A708415B-464D-43AA-8558-875E67537C89}" srcOrd="1" destOrd="0" parTransId="{384D3C9E-67C7-4942-9FA0-45ED141AFC1E}" sibTransId="{CB97CC05-B0B5-4370-82A9-2D1BDAFFC6C1}"/>
    <dgm:cxn modelId="{8B73E388-9F2C-4719-A064-BF8C2C33CD3F}" type="presOf" srcId="{40449F1D-D178-456C-828D-93EF3691F9AD}" destId="{D53EEB0A-3911-4518-81D1-0712B311D4EF}" srcOrd="0" destOrd="0" presId="urn:microsoft.com/office/officeart/2005/8/layout/vProcess5"/>
    <dgm:cxn modelId="{3B60DE16-B486-482F-8091-6C14F463ECEC}" type="presOf" srcId="{A708415B-464D-43AA-8558-875E67537C89}" destId="{A641EE81-42E4-4B81-A5B9-6F2CDF644A17}" srcOrd="1" destOrd="0" presId="urn:microsoft.com/office/officeart/2005/8/layout/vProcess5"/>
    <dgm:cxn modelId="{57356A32-D186-4A96-B158-760FB5E243BF}" type="presOf" srcId="{CB97CC05-B0B5-4370-82A9-2D1BDAFFC6C1}" destId="{04563EF1-614D-4C71-9564-0FF2165B72F5}" srcOrd="0" destOrd="0" presId="urn:microsoft.com/office/officeart/2005/8/layout/vProcess5"/>
    <dgm:cxn modelId="{99368655-D2FA-4F35-87E9-6C5962DFB2C4}" type="presOf" srcId="{E1569F27-38D6-40A1-8D82-6C333C323BC3}" destId="{9E0539AA-4BAC-4C77-8091-45788F327AB5}" srcOrd="0" destOrd="0" presId="urn:microsoft.com/office/officeart/2005/8/layout/vProcess5"/>
    <dgm:cxn modelId="{C447A8A4-BC70-4A38-8317-C530400574F9}" type="presOf" srcId="{4AF327EE-AE1B-4D44-90B5-4544CFB1B505}" destId="{F6277B6F-FC53-40F0-844C-716C8084111A}" srcOrd="1" destOrd="0" presId="urn:microsoft.com/office/officeart/2005/8/layout/vProcess5"/>
    <dgm:cxn modelId="{B0A1F2A5-707E-420B-BCBB-3395822CFFB9}" type="presParOf" srcId="{D53EEB0A-3911-4518-81D1-0712B311D4EF}" destId="{172DCDED-64C0-48CF-8A7D-83520BC1001C}" srcOrd="0" destOrd="0" presId="urn:microsoft.com/office/officeart/2005/8/layout/vProcess5"/>
    <dgm:cxn modelId="{E494C0D3-3069-4C2E-8AEA-173CEBA031D6}" type="presParOf" srcId="{D53EEB0A-3911-4518-81D1-0712B311D4EF}" destId="{F270B35D-0383-4AC4-928F-6C75A52A731E}" srcOrd="1" destOrd="0" presId="urn:microsoft.com/office/officeart/2005/8/layout/vProcess5"/>
    <dgm:cxn modelId="{F5486202-D99D-4DF0-A008-352DD2B5AEFE}" type="presParOf" srcId="{D53EEB0A-3911-4518-81D1-0712B311D4EF}" destId="{0AB3904D-F4C9-4EA1-A688-7885F828BFF8}" srcOrd="2" destOrd="0" presId="urn:microsoft.com/office/officeart/2005/8/layout/vProcess5"/>
    <dgm:cxn modelId="{2F6E1278-9E96-4823-B278-9EDDE3C7570A}" type="presParOf" srcId="{D53EEB0A-3911-4518-81D1-0712B311D4EF}" destId="{DD218EF8-F174-40CF-9C17-BDCD1C54E9FF}" srcOrd="3" destOrd="0" presId="urn:microsoft.com/office/officeart/2005/8/layout/vProcess5"/>
    <dgm:cxn modelId="{176ED901-99F0-4AF5-9706-FC66BD58E558}" type="presParOf" srcId="{D53EEB0A-3911-4518-81D1-0712B311D4EF}" destId="{9E0539AA-4BAC-4C77-8091-45788F327AB5}" srcOrd="4" destOrd="0" presId="urn:microsoft.com/office/officeart/2005/8/layout/vProcess5"/>
    <dgm:cxn modelId="{A63AA651-AD40-4243-A005-E426A9B5C84B}" type="presParOf" srcId="{D53EEB0A-3911-4518-81D1-0712B311D4EF}" destId="{04563EF1-614D-4C71-9564-0FF2165B72F5}" srcOrd="5" destOrd="0" presId="urn:microsoft.com/office/officeart/2005/8/layout/vProcess5"/>
    <dgm:cxn modelId="{441B3AC0-1B60-4E09-94EA-02B1B3D65D67}" type="presParOf" srcId="{D53EEB0A-3911-4518-81D1-0712B311D4EF}" destId="{F6277B6F-FC53-40F0-844C-716C8084111A}" srcOrd="6" destOrd="0" presId="urn:microsoft.com/office/officeart/2005/8/layout/vProcess5"/>
    <dgm:cxn modelId="{10498786-C6AD-4461-9A1A-76A4156BD0AB}" type="presParOf" srcId="{D53EEB0A-3911-4518-81D1-0712B311D4EF}" destId="{A641EE81-42E4-4B81-A5B9-6F2CDF644A17}" srcOrd="7" destOrd="0" presId="urn:microsoft.com/office/officeart/2005/8/layout/vProcess5"/>
    <dgm:cxn modelId="{1EF38E75-68E4-468C-893B-1CE203B88207}" type="presParOf" srcId="{D53EEB0A-3911-4518-81D1-0712B311D4EF}" destId="{3CFA11D0-D363-46D9-B24E-3EE292AA071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ABFAF-D17B-4910-98DA-E96643280CB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F7A3B2-CE16-464C-BB01-917611FB98DD}">
      <dgm:prSet custT="1"/>
      <dgm:spPr/>
      <dgm:t>
        <a:bodyPr/>
        <a:lstStyle/>
        <a:p>
          <a:pPr rtl="0"/>
          <a:r>
            <a:rPr lang="da-DK" sz="1200" b="0" i="0" dirty="0" err="1" smtClean="0"/>
            <a:t>Baltic</a:t>
          </a:r>
          <a:r>
            <a:rPr lang="da-DK" sz="1200" b="0" i="0" dirty="0" smtClean="0"/>
            <a:t> </a:t>
          </a:r>
          <a:r>
            <a:rPr lang="da-DK" sz="1200" b="0" i="0" dirty="0" err="1" smtClean="0"/>
            <a:t>Sea</a:t>
          </a:r>
          <a:r>
            <a:rPr lang="da-DK" sz="1200" b="0" i="0" dirty="0" smtClean="0"/>
            <a:t> </a:t>
          </a:r>
          <a:r>
            <a:rPr lang="da-DK" sz="1200" b="0" i="0" dirty="0" err="1" smtClean="0"/>
            <a:t>Parliamentary</a:t>
          </a:r>
          <a:r>
            <a:rPr lang="da-DK" sz="1200" b="0" i="0" dirty="0" smtClean="0"/>
            <a:t> </a:t>
          </a:r>
          <a:r>
            <a:rPr lang="da-DK" sz="1200" b="0" i="0" dirty="0" err="1" smtClean="0"/>
            <a:t>Conference</a:t>
          </a:r>
          <a:endParaRPr lang="da-DK" sz="1200" b="0" i="0" dirty="0"/>
        </a:p>
      </dgm:t>
    </dgm:pt>
    <dgm:pt modelId="{E1E830E0-C243-4921-9150-095327CD66A1}" type="parTrans" cxnId="{55D2936F-B4BA-4AE4-B5C0-1B5A16875277}">
      <dgm:prSet/>
      <dgm:spPr/>
      <dgm:t>
        <a:bodyPr/>
        <a:lstStyle/>
        <a:p>
          <a:endParaRPr lang="da-DK" sz="2800" b="0" i="0"/>
        </a:p>
      </dgm:t>
    </dgm:pt>
    <dgm:pt modelId="{C07ACE48-F30E-42B9-BD62-9A8563F8937F}" type="sibTrans" cxnId="{55D2936F-B4BA-4AE4-B5C0-1B5A16875277}">
      <dgm:prSet/>
      <dgm:spPr/>
      <dgm:t>
        <a:bodyPr/>
        <a:lstStyle/>
        <a:p>
          <a:endParaRPr lang="da-DK" sz="2800" b="0" i="0"/>
        </a:p>
      </dgm:t>
    </dgm:pt>
    <dgm:pt modelId="{E4B70C05-CAEB-4179-AA8C-327F4742FA10}">
      <dgm:prSet custT="1"/>
      <dgm:spPr/>
      <dgm:t>
        <a:bodyPr/>
        <a:lstStyle/>
        <a:p>
          <a:pPr rtl="0"/>
          <a:r>
            <a:rPr lang="da-DK" sz="1200" b="0" i="0" dirty="0" err="1" smtClean="0"/>
            <a:t>Foreign</a:t>
          </a:r>
          <a:r>
            <a:rPr lang="da-DK" sz="1200" b="0" i="0" dirty="0" smtClean="0"/>
            <a:t> Ministers</a:t>
          </a:r>
          <a:endParaRPr lang="da-DK" sz="1200" b="0" i="0" dirty="0"/>
        </a:p>
      </dgm:t>
    </dgm:pt>
    <dgm:pt modelId="{B0D04B3E-9450-45EC-82E6-CB12572723A1}" type="parTrans" cxnId="{511D8764-F133-45C0-B9FF-7427BB0561EC}">
      <dgm:prSet/>
      <dgm:spPr/>
      <dgm:t>
        <a:bodyPr/>
        <a:lstStyle/>
        <a:p>
          <a:endParaRPr lang="da-DK" sz="2800" b="0" i="0"/>
        </a:p>
      </dgm:t>
    </dgm:pt>
    <dgm:pt modelId="{E46C4AE6-096C-46E5-AE1E-4CDBEE9C35E3}" type="sibTrans" cxnId="{511D8764-F133-45C0-B9FF-7427BB0561EC}">
      <dgm:prSet/>
      <dgm:spPr/>
      <dgm:t>
        <a:bodyPr/>
        <a:lstStyle/>
        <a:p>
          <a:endParaRPr lang="da-DK" sz="2800" b="0" i="0"/>
        </a:p>
      </dgm:t>
    </dgm:pt>
    <dgm:pt modelId="{FA524E65-439E-4911-8FD4-6DE41ABEFBA7}">
      <dgm:prSet custT="1"/>
      <dgm:spPr/>
      <dgm:t>
        <a:bodyPr/>
        <a:lstStyle/>
        <a:p>
          <a:pPr rtl="0"/>
          <a:r>
            <a:rPr lang="da-DK" sz="1200" b="0" i="0" dirty="0" err="1" smtClean="0"/>
            <a:t>Basrec</a:t>
          </a:r>
          <a:endParaRPr lang="da-DK" sz="1200" b="0" i="0" dirty="0"/>
        </a:p>
      </dgm:t>
    </dgm:pt>
    <dgm:pt modelId="{1FBDFB42-1C19-417F-AC35-2ACBDE6D02A2}" type="parTrans" cxnId="{AC1A246E-C2F2-4F9D-B6A5-D1EDEE2FB7D1}">
      <dgm:prSet/>
      <dgm:spPr/>
      <dgm:t>
        <a:bodyPr/>
        <a:lstStyle/>
        <a:p>
          <a:endParaRPr lang="da-DK" sz="2800" b="0" i="0"/>
        </a:p>
      </dgm:t>
    </dgm:pt>
    <dgm:pt modelId="{310EB775-C967-42EB-AA68-FE65AC25A5A5}" type="sibTrans" cxnId="{AC1A246E-C2F2-4F9D-B6A5-D1EDEE2FB7D1}">
      <dgm:prSet/>
      <dgm:spPr/>
      <dgm:t>
        <a:bodyPr/>
        <a:lstStyle/>
        <a:p>
          <a:endParaRPr lang="da-DK" sz="2800" b="0" i="0"/>
        </a:p>
      </dgm:t>
    </dgm:pt>
    <dgm:pt modelId="{CB6BC8D3-0394-4023-91D7-3B3E32B7E7AD}">
      <dgm:prSet custT="1"/>
      <dgm:spPr/>
      <dgm:t>
        <a:bodyPr/>
        <a:lstStyle/>
        <a:p>
          <a:pPr rtl="0"/>
          <a:r>
            <a:rPr lang="da-DK" sz="1200" b="0" i="0" dirty="0" smtClean="0"/>
            <a:t>Energy </a:t>
          </a:r>
          <a:r>
            <a:rPr lang="da-DK" sz="1200" b="0" i="0" dirty="0" err="1" smtClean="0"/>
            <a:t>industry</a:t>
          </a:r>
          <a:endParaRPr lang="da-DK" sz="1200" b="0" i="0" dirty="0"/>
        </a:p>
      </dgm:t>
    </dgm:pt>
    <dgm:pt modelId="{3B090381-B273-4891-96AA-431C7C1D54B2}" type="parTrans" cxnId="{1C4A3D84-342B-45C7-A054-569F6C0D9E77}">
      <dgm:prSet/>
      <dgm:spPr/>
      <dgm:t>
        <a:bodyPr/>
        <a:lstStyle/>
        <a:p>
          <a:endParaRPr lang="da-DK" sz="2800" b="0" i="0"/>
        </a:p>
      </dgm:t>
    </dgm:pt>
    <dgm:pt modelId="{2CB5025D-AF37-47AD-934F-D65C4A24055F}" type="sibTrans" cxnId="{1C4A3D84-342B-45C7-A054-569F6C0D9E77}">
      <dgm:prSet/>
      <dgm:spPr/>
      <dgm:t>
        <a:bodyPr/>
        <a:lstStyle/>
        <a:p>
          <a:endParaRPr lang="da-DK" sz="2800" b="0" i="0"/>
        </a:p>
      </dgm:t>
    </dgm:pt>
    <dgm:pt modelId="{79853C0E-8165-4BFD-A1D0-3FEDA0AC1137}">
      <dgm:prSet custT="1"/>
      <dgm:spPr/>
      <dgm:t>
        <a:bodyPr/>
        <a:lstStyle/>
        <a:p>
          <a:pPr rtl="0"/>
          <a:r>
            <a:rPr lang="da-DK" sz="1200" b="0" i="0" dirty="0" smtClean="0"/>
            <a:t>Joint Platform Energy and </a:t>
          </a:r>
          <a:r>
            <a:rPr lang="da-DK" sz="1200" b="0" i="0" dirty="0" err="1" smtClean="0"/>
            <a:t>Climate</a:t>
          </a:r>
          <a:endParaRPr lang="da-DK" sz="1200" b="0" i="0" dirty="0"/>
        </a:p>
      </dgm:t>
    </dgm:pt>
    <dgm:pt modelId="{BAA17110-3B85-4573-883D-E39C4519DD3C}" type="parTrans" cxnId="{F1915CDA-5BDE-481C-A7E2-FA10AB39ED43}">
      <dgm:prSet/>
      <dgm:spPr/>
      <dgm:t>
        <a:bodyPr/>
        <a:lstStyle/>
        <a:p>
          <a:endParaRPr lang="da-DK" sz="2800" b="0" i="0"/>
        </a:p>
      </dgm:t>
    </dgm:pt>
    <dgm:pt modelId="{58B212EF-2519-401E-B80D-8E98AF3A46D1}" type="sibTrans" cxnId="{F1915CDA-5BDE-481C-A7E2-FA10AB39ED43}">
      <dgm:prSet/>
      <dgm:spPr/>
      <dgm:t>
        <a:bodyPr/>
        <a:lstStyle/>
        <a:p>
          <a:endParaRPr lang="da-DK" sz="2800" b="0" i="0"/>
        </a:p>
      </dgm:t>
    </dgm:pt>
    <dgm:pt modelId="{2697FE83-93B1-490C-AF7B-01D238D385AC}">
      <dgm:prSet custT="1"/>
      <dgm:spPr/>
      <dgm:t>
        <a:bodyPr/>
        <a:lstStyle/>
        <a:p>
          <a:pPr rtl="0"/>
          <a:r>
            <a:rPr lang="da-DK" sz="1200" b="0" i="0" dirty="0" smtClean="0"/>
            <a:t>UBC</a:t>
          </a:r>
          <a:endParaRPr lang="da-DK" sz="1200" b="0" i="0" dirty="0"/>
        </a:p>
      </dgm:t>
    </dgm:pt>
    <dgm:pt modelId="{09349E62-A9B0-46A6-BBA1-1D058C6DF07B}" type="parTrans" cxnId="{26736ABC-BF45-44B6-B6FF-A2145723E684}">
      <dgm:prSet/>
      <dgm:spPr/>
      <dgm:t>
        <a:bodyPr/>
        <a:lstStyle/>
        <a:p>
          <a:endParaRPr lang="da-DK" sz="2800" b="0" i="0"/>
        </a:p>
      </dgm:t>
    </dgm:pt>
    <dgm:pt modelId="{68D42F1E-EE7F-4698-AB5E-61D88C2571CE}" type="sibTrans" cxnId="{26736ABC-BF45-44B6-B6FF-A2145723E684}">
      <dgm:prSet/>
      <dgm:spPr/>
      <dgm:t>
        <a:bodyPr/>
        <a:lstStyle/>
        <a:p>
          <a:endParaRPr lang="da-DK" sz="2800" b="0" i="0"/>
        </a:p>
      </dgm:t>
    </dgm:pt>
    <dgm:pt modelId="{671EAEAC-C4AF-475C-B026-4D7DCBC76C81}">
      <dgm:prSet custT="1"/>
      <dgm:spPr/>
      <dgm:t>
        <a:bodyPr/>
        <a:lstStyle/>
        <a:p>
          <a:pPr rtl="0"/>
          <a:r>
            <a:rPr lang="da-DK" sz="1200" b="0" i="0" dirty="0" smtClean="0"/>
            <a:t>EU</a:t>
          </a:r>
          <a:endParaRPr lang="da-DK" sz="1200" b="0" i="0" dirty="0"/>
        </a:p>
      </dgm:t>
    </dgm:pt>
    <dgm:pt modelId="{FE077D14-B7B8-4EDF-A3C7-529AC47552A5}" type="parTrans" cxnId="{082BE42D-3E3C-40DD-956A-0BB73EC068E3}">
      <dgm:prSet/>
      <dgm:spPr/>
      <dgm:t>
        <a:bodyPr/>
        <a:lstStyle/>
        <a:p>
          <a:endParaRPr lang="da-DK" sz="2800" b="0" i="0"/>
        </a:p>
      </dgm:t>
    </dgm:pt>
    <dgm:pt modelId="{D97CB1C0-135E-43DD-A8C6-8FEF8CEC3561}" type="sibTrans" cxnId="{082BE42D-3E3C-40DD-956A-0BB73EC068E3}">
      <dgm:prSet/>
      <dgm:spPr/>
      <dgm:t>
        <a:bodyPr/>
        <a:lstStyle/>
        <a:p>
          <a:endParaRPr lang="da-DK" sz="2800" b="0" i="0"/>
        </a:p>
      </dgm:t>
    </dgm:pt>
    <dgm:pt modelId="{27F41461-4373-4B77-B36C-11130B060F6D}" type="pres">
      <dgm:prSet presAssocID="{A22ABFAF-D17B-4910-98DA-E96643280CB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BA2B86-7F39-487C-98C7-FD0D00A5F372}" type="pres">
      <dgm:prSet presAssocID="{6DF7A3B2-CE16-464C-BB01-917611FB98DD}" presName="circ1" presStyleLbl="vennNode1" presStyleIdx="0" presStyleCnt="7"/>
      <dgm:spPr/>
    </dgm:pt>
    <dgm:pt modelId="{DA927A99-F64E-4F50-A180-E5783D7A53B8}" type="pres">
      <dgm:prSet presAssocID="{6DF7A3B2-CE16-464C-BB01-917611FB98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251E647-99E6-4CBB-B7CF-34FB7145EDF4}" type="pres">
      <dgm:prSet presAssocID="{E4B70C05-CAEB-4179-AA8C-327F4742FA10}" presName="circ2" presStyleLbl="vennNode1" presStyleIdx="1" presStyleCnt="7"/>
      <dgm:spPr/>
    </dgm:pt>
    <dgm:pt modelId="{1D05EDFB-7FC1-414B-A9A2-A71C29C978A9}" type="pres">
      <dgm:prSet presAssocID="{E4B70C05-CAEB-4179-AA8C-327F4742FA1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5A490-2388-4771-9986-FAD5234FD199}" type="pres">
      <dgm:prSet presAssocID="{FA524E65-439E-4911-8FD4-6DE41ABEFBA7}" presName="circ3" presStyleLbl="vennNode1" presStyleIdx="2" presStyleCnt="7"/>
      <dgm:spPr/>
    </dgm:pt>
    <dgm:pt modelId="{DF78739B-5F2A-442B-B85C-B8B8BA93C13A}" type="pres">
      <dgm:prSet presAssocID="{FA524E65-439E-4911-8FD4-6DE41ABEFBA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EE840-0E6D-43B8-BFA4-6923F48F9720}" type="pres">
      <dgm:prSet presAssocID="{CB6BC8D3-0394-4023-91D7-3B3E32B7E7AD}" presName="circ4" presStyleLbl="vennNode1" presStyleIdx="3" presStyleCnt="7"/>
      <dgm:spPr/>
    </dgm:pt>
    <dgm:pt modelId="{A74B33A5-E58F-4E73-AEE4-4AA8C15FD62D}" type="pres">
      <dgm:prSet presAssocID="{CB6BC8D3-0394-4023-91D7-3B3E32B7E7A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CBDEFBF-8982-465E-A5F2-BBB21228BD1C}" type="pres">
      <dgm:prSet presAssocID="{79853C0E-8165-4BFD-A1D0-3FEDA0AC1137}" presName="circ5" presStyleLbl="vennNode1" presStyleIdx="4" presStyleCnt="7"/>
      <dgm:spPr/>
    </dgm:pt>
    <dgm:pt modelId="{2326E4C6-910F-4E52-8C47-7A1D842B37E0}" type="pres">
      <dgm:prSet presAssocID="{79853C0E-8165-4BFD-A1D0-3FEDA0AC113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81F6F-24E2-43B9-AA3A-B5991740D23D}" type="pres">
      <dgm:prSet presAssocID="{2697FE83-93B1-490C-AF7B-01D238D385AC}" presName="circ6" presStyleLbl="vennNode1" presStyleIdx="5" presStyleCnt="7"/>
      <dgm:spPr/>
    </dgm:pt>
    <dgm:pt modelId="{B4AF0C8F-7C3A-4367-B01B-0C8418F9772A}" type="pres">
      <dgm:prSet presAssocID="{2697FE83-93B1-490C-AF7B-01D238D385A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9F562-E83C-4387-A818-24E5D8FAEA3C}" type="pres">
      <dgm:prSet presAssocID="{671EAEAC-C4AF-475C-B026-4D7DCBC76C81}" presName="circ7" presStyleLbl="vennNode1" presStyleIdx="6" presStyleCnt="7"/>
      <dgm:spPr/>
    </dgm:pt>
    <dgm:pt modelId="{9E84B993-6FF4-4534-824C-62C6D173C697}" type="pres">
      <dgm:prSet presAssocID="{671EAEAC-C4AF-475C-B026-4D7DCBC76C81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C1A246E-C2F2-4F9D-B6A5-D1EDEE2FB7D1}" srcId="{A22ABFAF-D17B-4910-98DA-E96643280CB1}" destId="{FA524E65-439E-4911-8FD4-6DE41ABEFBA7}" srcOrd="2" destOrd="0" parTransId="{1FBDFB42-1C19-417F-AC35-2ACBDE6D02A2}" sibTransId="{310EB775-C967-42EB-AA68-FE65AC25A5A5}"/>
    <dgm:cxn modelId="{A76ECFAA-2B6F-44E6-9053-25FBE2E70B67}" type="presOf" srcId="{CB6BC8D3-0394-4023-91D7-3B3E32B7E7AD}" destId="{A74B33A5-E58F-4E73-AEE4-4AA8C15FD62D}" srcOrd="0" destOrd="0" presId="urn:microsoft.com/office/officeart/2005/8/layout/venn1"/>
    <dgm:cxn modelId="{129B1F8F-55FF-492E-B90C-F71A0856F30D}" type="presOf" srcId="{6DF7A3B2-CE16-464C-BB01-917611FB98DD}" destId="{DA927A99-F64E-4F50-A180-E5783D7A53B8}" srcOrd="0" destOrd="0" presId="urn:microsoft.com/office/officeart/2005/8/layout/venn1"/>
    <dgm:cxn modelId="{AFE6E128-C402-462C-9B18-4E1585BED04A}" type="presOf" srcId="{2697FE83-93B1-490C-AF7B-01D238D385AC}" destId="{B4AF0C8F-7C3A-4367-B01B-0C8418F9772A}" srcOrd="0" destOrd="0" presId="urn:microsoft.com/office/officeart/2005/8/layout/venn1"/>
    <dgm:cxn modelId="{63DFA6AA-5AFA-4574-B138-1D8C385C8A60}" type="presOf" srcId="{FA524E65-439E-4911-8FD4-6DE41ABEFBA7}" destId="{DF78739B-5F2A-442B-B85C-B8B8BA93C13A}" srcOrd="0" destOrd="0" presId="urn:microsoft.com/office/officeart/2005/8/layout/venn1"/>
    <dgm:cxn modelId="{96F8D122-EF5A-4D82-BFA5-9BA08BF36660}" type="presOf" srcId="{A22ABFAF-D17B-4910-98DA-E96643280CB1}" destId="{27F41461-4373-4B77-B36C-11130B060F6D}" srcOrd="0" destOrd="0" presId="urn:microsoft.com/office/officeart/2005/8/layout/venn1"/>
    <dgm:cxn modelId="{5B2603B2-EACD-43A7-A0A7-5F19682BEE14}" type="presOf" srcId="{671EAEAC-C4AF-475C-B026-4D7DCBC76C81}" destId="{9E84B993-6FF4-4534-824C-62C6D173C697}" srcOrd="0" destOrd="0" presId="urn:microsoft.com/office/officeart/2005/8/layout/venn1"/>
    <dgm:cxn modelId="{6866E4B2-DE06-4D13-B850-CE0287586A05}" type="presOf" srcId="{79853C0E-8165-4BFD-A1D0-3FEDA0AC1137}" destId="{2326E4C6-910F-4E52-8C47-7A1D842B37E0}" srcOrd="0" destOrd="0" presId="urn:microsoft.com/office/officeart/2005/8/layout/venn1"/>
    <dgm:cxn modelId="{7F9BD000-477F-4D13-AC37-21E854A8E575}" type="presOf" srcId="{E4B70C05-CAEB-4179-AA8C-327F4742FA10}" destId="{1D05EDFB-7FC1-414B-A9A2-A71C29C978A9}" srcOrd="0" destOrd="0" presId="urn:microsoft.com/office/officeart/2005/8/layout/venn1"/>
    <dgm:cxn modelId="{F1915CDA-5BDE-481C-A7E2-FA10AB39ED43}" srcId="{A22ABFAF-D17B-4910-98DA-E96643280CB1}" destId="{79853C0E-8165-4BFD-A1D0-3FEDA0AC1137}" srcOrd="4" destOrd="0" parTransId="{BAA17110-3B85-4573-883D-E39C4519DD3C}" sibTransId="{58B212EF-2519-401E-B80D-8E98AF3A46D1}"/>
    <dgm:cxn modelId="{1C4A3D84-342B-45C7-A054-569F6C0D9E77}" srcId="{A22ABFAF-D17B-4910-98DA-E96643280CB1}" destId="{CB6BC8D3-0394-4023-91D7-3B3E32B7E7AD}" srcOrd="3" destOrd="0" parTransId="{3B090381-B273-4891-96AA-431C7C1D54B2}" sibTransId="{2CB5025D-AF37-47AD-934F-D65C4A24055F}"/>
    <dgm:cxn modelId="{511D8764-F133-45C0-B9FF-7427BB0561EC}" srcId="{A22ABFAF-D17B-4910-98DA-E96643280CB1}" destId="{E4B70C05-CAEB-4179-AA8C-327F4742FA10}" srcOrd="1" destOrd="0" parTransId="{B0D04B3E-9450-45EC-82E6-CB12572723A1}" sibTransId="{E46C4AE6-096C-46E5-AE1E-4CDBEE9C35E3}"/>
    <dgm:cxn modelId="{082BE42D-3E3C-40DD-956A-0BB73EC068E3}" srcId="{A22ABFAF-D17B-4910-98DA-E96643280CB1}" destId="{671EAEAC-C4AF-475C-B026-4D7DCBC76C81}" srcOrd="6" destOrd="0" parTransId="{FE077D14-B7B8-4EDF-A3C7-529AC47552A5}" sibTransId="{D97CB1C0-135E-43DD-A8C6-8FEF8CEC3561}"/>
    <dgm:cxn modelId="{26736ABC-BF45-44B6-B6FF-A2145723E684}" srcId="{A22ABFAF-D17B-4910-98DA-E96643280CB1}" destId="{2697FE83-93B1-490C-AF7B-01D238D385AC}" srcOrd="5" destOrd="0" parTransId="{09349E62-A9B0-46A6-BBA1-1D058C6DF07B}" sibTransId="{68D42F1E-EE7F-4698-AB5E-61D88C2571CE}"/>
    <dgm:cxn modelId="{55D2936F-B4BA-4AE4-B5C0-1B5A16875277}" srcId="{A22ABFAF-D17B-4910-98DA-E96643280CB1}" destId="{6DF7A3B2-CE16-464C-BB01-917611FB98DD}" srcOrd="0" destOrd="0" parTransId="{E1E830E0-C243-4921-9150-095327CD66A1}" sibTransId="{C07ACE48-F30E-42B9-BD62-9A8563F8937F}"/>
    <dgm:cxn modelId="{3B722B1B-1BF7-4362-8860-D33EF7AD4F20}" type="presParOf" srcId="{27F41461-4373-4B77-B36C-11130B060F6D}" destId="{43BA2B86-7F39-487C-98C7-FD0D00A5F372}" srcOrd="0" destOrd="0" presId="urn:microsoft.com/office/officeart/2005/8/layout/venn1"/>
    <dgm:cxn modelId="{3E3C87DE-7301-40C7-AF2D-877335651B1F}" type="presParOf" srcId="{27F41461-4373-4B77-B36C-11130B060F6D}" destId="{DA927A99-F64E-4F50-A180-E5783D7A53B8}" srcOrd="1" destOrd="0" presId="urn:microsoft.com/office/officeart/2005/8/layout/venn1"/>
    <dgm:cxn modelId="{DA8EB60B-3A78-43F4-A5E5-6573F3CD9953}" type="presParOf" srcId="{27F41461-4373-4B77-B36C-11130B060F6D}" destId="{C251E647-99E6-4CBB-B7CF-34FB7145EDF4}" srcOrd="2" destOrd="0" presId="urn:microsoft.com/office/officeart/2005/8/layout/venn1"/>
    <dgm:cxn modelId="{EEFA8125-9100-469E-8FFC-FB5D38FCC479}" type="presParOf" srcId="{27F41461-4373-4B77-B36C-11130B060F6D}" destId="{1D05EDFB-7FC1-414B-A9A2-A71C29C978A9}" srcOrd="3" destOrd="0" presId="urn:microsoft.com/office/officeart/2005/8/layout/venn1"/>
    <dgm:cxn modelId="{04CEA978-546E-4D5E-9BE2-1458B5F04540}" type="presParOf" srcId="{27F41461-4373-4B77-B36C-11130B060F6D}" destId="{1FB5A490-2388-4771-9986-FAD5234FD199}" srcOrd="4" destOrd="0" presId="urn:microsoft.com/office/officeart/2005/8/layout/venn1"/>
    <dgm:cxn modelId="{6E053C71-2EF9-4F7F-9C4B-C0D1763A39B6}" type="presParOf" srcId="{27F41461-4373-4B77-B36C-11130B060F6D}" destId="{DF78739B-5F2A-442B-B85C-B8B8BA93C13A}" srcOrd="5" destOrd="0" presId="urn:microsoft.com/office/officeart/2005/8/layout/venn1"/>
    <dgm:cxn modelId="{86F326BB-226D-4373-849D-D9CCDA2C35C8}" type="presParOf" srcId="{27F41461-4373-4B77-B36C-11130B060F6D}" destId="{F15EE840-0E6D-43B8-BFA4-6923F48F9720}" srcOrd="6" destOrd="0" presId="urn:microsoft.com/office/officeart/2005/8/layout/venn1"/>
    <dgm:cxn modelId="{B1FFC9CE-38EB-46C8-AC93-CA8C5A7AB439}" type="presParOf" srcId="{27F41461-4373-4B77-B36C-11130B060F6D}" destId="{A74B33A5-E58F-4E73-AEE4-4AA8C15FD62D}" srcOrd="7" destOrd="0" presId="urn:microsoft.com/office/officeart/2005/8/layout/venn1"/>
    <dgm:cxn modelId="{2D0913E9-85F0-495A-AFB5-F1D69E8AEDF0}" type="presParOf" srcId="{27F41461-4373-4B77-B36C-11130B060F6D}" destId="{4CBDEFBF-8982-465E-A5F2-BBB21228BD1C}" srcOrd="8" destOrd="0" presId="urn:microsoft.com/office/officeart/2005/8/layout/venn1"/>
    <dgm:cxn modelId="{C7E0FF81-1DE5-4AD3-8602-7ED1CABD585B}" type="presParOf" srcId="{27F41461-4373-4B77-B36C-11130B060F6D}" destId="{2326E4C6-910F-4E52-8C47-7A1D842B37E0}" srcOrd="9" destOrd="0" presId="urn:microsoft.com/office/officeart/2005/8/layout/venn1"/>
    <dgm:cxn modelId="{E1748C19-A0D6-49E9-86EA-94E8CA81CE88}" type="presParOf" srcId="{27F41461-4373-4B77-B36C-11130B060F6D}" destId="{0CE81F6F-24E2-43B9-AA3A-B5991740D23D}" srcOrd="10" destOrd="0" presId="urn:microsoft.com/office/officeart/2005/8/layout/venn1"/>
    <dgm:cxn modelId="{D1E2BA55-31E1-4032-BCE0-89AF228EE480}" type="presParOf" srcId="{27F41461-4373-4B77-B36C-11130B060F6D}" destId="{B4AF0C8F-7C3A-4367-B01B-0C8418F9772A}" srcOrd="11" destOrd="0" presId="urn:microsoft.com/office/officeart/2005/8/layout/venn1"/>
    <dgm:cxn modelId="{2F8AD748-18E4-405E-8058-06214A89B9D7}" type="presParOf" srcId="{27F41461-4373-4B77-B36C-11130B060F6D}" destId="{06C9F562-E83C-4387-A818-24E5D8FAEA3C}" srcOrd="12" destOrd="0" presId="urn:microsoft.com/office/officeart/2005/8/layout/venn1"/>
    <dgm:cxn modelId="{C375786D-EDBF-45CF-8334-7AEC1097ADDE}" type="presParOf" srcId="{27F41461-4373-4B77-B36C-11130B060F6D}" destId="{9E84B993-6FF4-4534-824C-62C6D173C69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BCEAE-C6BC-46E8-B5CB-79D957F9F264}" type="doc">
      <dgm:prSet loTypeId="urn:microsoft.com/office/officeart/2005/8/layout/gear1" loCatId="cycle" qsTypeId="urn:microsoft.com/office/officeart/2005/8/quickstyle/simple1" qsCatId="simple" csTypeId="urn:microsoft.com/office/officeart/2005/8/colors/accent2_3" csCatId="accent2" phldr="1"/>
      <dgm:spPr/>
    </dgm:pt>
    <dgm:pt modelId="{E8461448-56E3-4E70-9AA0-DF53C7EFB00F}">
      <dgm:prSet phldrT="[Tekst]" custT="1"/>
      <dgm:spPr/>
      <dgm:t>
        <a:bodyPr/>
        <a:lstStyle/>
        <a:p>
          <a:r>
            <a:rPr lang="da-DK" sz="1400" b="1" dirty="0" smtClean="0">
              <a:solidFill>
                <a:schemeClr val="bg1"/>
              </a:solidFill>
            </a:rPr>
            <a:t>Hydro</a:t>
          </a:r>
          <a:endParaRPr lang="da-DK" sz="1400" b="1" dirty="0">
            <a:solidFill>
              <a:schemeClr val="bg1"/>
            </a:solidFill>
          </a:endParaRPr>
        </a:p>
      </dgm:t>
    </dgm:pt>
    <dgm:pt modelId="{BCB63788-9B98-407F-A43E-E367C31950E0}" type="parTrans" cxnId="{1F4A330D-DD80-452E-8F97-C3C80A3C0205}">
      <dgm:prSet/>
      <dgm:spPr/>
      <dgm:t>
        <a:bodyPr/>
        <a:lstStyle/>
        <a:p>
          <a:endParaRPr lang="da-DK" sz="2000" b="1">
            <a:solidFill>
              <a:schemeClr val="bg1"/>
            </a:solidFill>
          </a:endParaRPr>
        </a:p>
      </dgm:t>
    </dgm:pt>
    <dgm:pt modelId="{B7B102A8-6357-4556-BEB3-2EDC4555091E}" type="sibTrans" cxnId="{1F4A330D-DD80-452E-8F97-C3C80A3C0205}">
      <dgm:prSet/>
      <dgm:spPr/>
      <dgm:t>
        <a:bodyPr/>
        <a:lstStyle/>
        <a:p>
          <a:endParaRPr lang="da-DK" sz="2000" b="1">
            <a:solidFill>
              <a:schemeClr val="bg1"/>
            </a:solidFill>
          </a:endParaRPr>
        </a:p>
      </dgm:t>
    </dgm:pt>
    <dgm:pt modelId="{361E16F1-9E5B-4AC5-97F9-93B0104FD29C}">
      <dgm:prSet phldrT="[Tekst]" custT="1"/>
      <dgm:spPr/>
      <dgm:t>
        <a:bodyPr/>
        <a:lstStyle/>
        <a:p>
          <a:r>
            <a:rPr lang="da-DK" sz="1400" b="1" dirty="0" smtClean="0">
              <a:solidFill>
                <a:schemeClr val="bg1"/>
              </a:solidFill>
            </a:rPr>
            <a:t>Wind</a:t>
          </a:r>
          <a:endParaRPr lang="da-DK" sz="1400" b="1" dirty="0">
            <a:solidFill>
              <a:schemeClr val="bg1"/>
            </a:solidFill>
          </a:endParaRPr>
        </a:p>
      </dgm:t>
    </dgm:pt>
    <dgm:pt modelId="{3356A9CE-DACB-4417-A9CE-565C98948877}" type="parTrans" cxnId="{14CFF30A-C36B-4657-991D-B7F23C73AA38}">
      <dgm:prSet/>
      <dgm:spPr/>
      <dgm:t>
        <a:bodyPr/>
        <a:lstStyle/>
        <a:p>
          <a:endParaRPr lang="da-DK" sz="2000" b="1">
            <a:solidFill>
              <a:schemeClr val="bg1"/>
            </a:solidFill>
          </a:endParaRPr>
        </a:p>
      </dgm:t>
    </dgm:pt>
    <dgm:pt modelId="{492BB84F-5C18-4572-BD39-DD4EDEC7BB4E}" type="sibTrans" cxnId="{14CFF30A-C36B-4657-991D-B7F23C73AA38}">
      <dgm:prSet/>
      <dgm:spPr/>
      <dgm:t>
        <a:bodyPr/>
        <a:lstStyle/>
        <a:p>
          <a:endParaRPr lang="da-DK" sz="2000" b="1">
            <a:solidFill>
              <a:schemeClr val="bg1"/>
            </a:solidFill>
          </a:endParaRPr>
        </a:p>
      </dgm:t>
    </dgm:pt>
    <dgm:pt modelId="{68647B19-A105-45C9-B656-375E0C4A46BD}">
      <dgm:prSet phldrT="[Tekst]" custT="1"/>
      <dgm:spPr/>
      <dgm:t>
        <a:bodyPr/>
        <a:lstStyle/>
        <a:p>
          <a:r>
            <a:rPr lang="da-DK" sz="1400" b="1" dirty="0" err="1" smtClean="0">
              <a:solidFill>
                <a:schemeClr val="bg1"/>
              </a:solidFill>
            </a:rPr>
            <a:t>Thermal</a:t>
          </a:r>
          <a:endParaRPr lang="da-DK" sz="1400" b="1" dirty="0">
            <a:solidFill>
              <a:schemeClr val="bg1"/>
            </a:solidFill>
          </a:endParaRPr>
        </a:p>
      </dgm:t>
    </dgm:pt>
    <dgm:pt modelId="{44E9408A-9D1A-4C56-BB02-2862C25D35E1}" type="parTrans" cxnId="{5AC83F0B-C869-4AD1-8BBA-20A6DBE02CDA}">
      <dgm:prSet/>
      <dgm:spPr/>
      <dgm:t>
        <a:bodyPr/>
        <a:lstStyle/>
        <a:p>
          <a:endParaRPr lang="da-DK" sz="2000" b="1">
            <a:solidFill>
              <a:schemeClr val="bg1"/>
            </a:solidFill>
          </a:endParaRPr>
        </a:p>
      </dgm:t>
    </dgm:pt>
    <dgm:pt modelId="{E717C71C-C3FE-48A6-9E46-05F133F5B18C}" type="sibTrans" cxnId="{5AC83F0B-C869-4AD1-8BBA-20A6DBE02CDA}">
      <dgm:prSet/>
      <dgm:spPr/>
      <dgm:t>
        <a:bodyPr/>
        <a:lstStyle/>
        <a:p>
          <a:endParaRPr lang="da-DK" sz="2000" b="1">
            <a:solidFill>
              <a:schemeClr val="bg1"/>
            </a:solidFill>
          </a:endParaRPr>
        </a:p>
      </dgm:t>
    </dgm:pt>
    <dgm:pt modelId="{F5B2AD42-DE85-47BB-8932-EE0401BB5129}" type="pres">
      <dgm:prSet presAssocID="{D86BCEAE-C6BC-46E8-B5CB-79D957F9F2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0064D26-7332-4EF5-92C9-FD2B2E234E5E}" type="pres">
      <dgm:prSet presAssocID="{E8461448-56E3-4E70-9AA0-DF53C7EFB00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73951-21D7-4880-B39F-2C5225AAF0DF}" type="pres">
      <dgm:prSet presAssocID="{E8461448-56E3-4E70-9AA0-DF53C7EFB00F}" presName="gear1srcNode" presStyleLbl="node1" presStyleIdx="0" presStyleCnt="3"/>
      <dgm:spPr/>
      <dgm:t>
        <a:bodyPr/>
        <a:lstStyle/>
        <a:p>
          <a:endParaRPr lang="en-US"/>
        </a:p>
      </dgm:t>
    </dgm:pt>
    <dgm:pt modelId="{C2AFD026-7930-44A8-A0BE-BF21A82637C3}" type="pres">
      <dgm:prSet presAssocID="{E8461448-56E3-4E70-9AA0-DF53C7EFB00F}" presName="gear1dstNode" presStyleLbl="node1" presStyleIdx="0" presStyleCnt="3"/>
      <dgm:spPr/>
      <dgm:t>
        <a:bodyPr/>
        <a:lstStyle/>
        <a:p>
          <a:endParaRPr lang="en-US"/>
        </a:p>
      </dgm:t>
    </dgm:pt>
    <dgm:pt modelId="{CB8A066B-A6B2-415D-AE6B-A3C505BD212E}" type="pres">
      <dgm:prSet presAssocID="{361E16F1-9E5B-4AC5-97F9-93B0104FD29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3069F-4873-4F0F-A5B8-5B026B6FCBCD}" type="pres">
      <dgm:prSet presAssocID="{361E16F1-9E5B-4AC5-97F9-93B0104FD29C}" presName="gear2srcNode" presStyleLbl="node1" presStyleIdx="1" presStyleCnt="3"/>
      <dgm:spPr/>
      <dgm:t>
        <a:bodyPr/>
        <a:lstStyle/>
        <a:p>
          <a:endParaRPr lang="en-US"/>
        </a:p>
      </dgm:t>
    </dgm:pt>
    <dgm:pt modelId="{6C1EFC14-3BC4-4510-B4D0-2FDBEBBA9DD1}" type="pres">
      <dgm:prSet presAssocID="{361E16F1-9E5B-4AC5-97F9-93B0104FD29C}" presName="gear2dstNode" presStyleLbl="node1" presStyleIdx="1" presStyleCnt="3"/>
      <dgm:spPr/>
      <dgm:t>
        <a:bodyPr/>
        <a:lstStyle/>
        <a:p>
          <a:endParaRPr lang="en-US"/>
        </a:p>
      </dgm:t>
    </dgm:pt>
    <dgm:pt modelId="{CF384905-742F-4C59-B25F-1353A200D312}" type="pres">
      <dgm:prSet presAssocID="{68647B19-A105-45C9-B656-375E0C4A46BD}" presName="gear3" presStyleLbl="node1" presStyleIdx="2" presStyleCnt="3"/>
      <dgm:spPr/>
      <dgm:t>
        <a:bodyPr/>
        <a:lstStyle/>
        <a:p>
          <a:endParaRPr lang="da-DK"/>
        </a:p>
      </dgm:t>
    </dgm:pt>
    <dgm:pt modelId="{E1048A46-D280-4392-A885-FDEE2820D9B0}" type="pres">
      <dgm:prSet presAssocID="{68647B19-A105-45C9-B656-375E0C4A46B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FA703F-B98B-43BB-8BA7-72F3B181EFEC}" type="pres">
      <dgm:prSet presAssocID="{68647B19-A105-45C9-B656-375E0C4A46BD}" presName="gear3srcNode" presStyleLbl="node1" presStyleIdx="2" presStyleCnt="3"/>
      <dgm:spPr/>
      <dgm:t>
        <a:bodyPr/>
        <a:lstStyle/>
        <a:p>
          <a:endParaRPr lang="en-US"/>
        </a:p>
      </dgm:t>
    </dgm:pt>
    <dgm:pt modelId="{A8BD52F4-E1A7-468A-8137-14FF65A907F9}" type="pres">
      <dgm:prSet presAssocID="{68647B19-A105-45C9-B656-375E0C4A46BD}" presName="gear3dstNode" presStyleLbl="node1" presStyleIdx="2" presStyleCnt="3"/>
      <dgm:spPr/>
      <dgm:t>
        <a:bodyPr/>
        <a:lstStyle/>
        <a:p>
          <a:endParaRPr lang="en-US"/>
        </a:p>
      </dgm:t>
    </dgm:pt>
    <dgm:pt modelId="{822BFC4E-651D-4514-BBD3-D0C00BFF0DC3}" type="pres">
      <dgm:prSet presAssocID="{B7B102A8-6357-4556-BEB3-2EDC455509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48A7AA6-9CF0-4A69-A4B3-9C5C74CF31F4}" type="pres">
      <dgm:prSet presAssocID="{492BB84F-5C18-4572-BD39-DD4EDEC7BB4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9D8E715-B740-4F16-A697-D4BBC4EB128B}" type="pres">
      <dgm:prSet presAssocID="{E717C71C-C3FE-48A6-9E46-05F133F5B18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C080FD8-ACDE-4891-98FA-78D2D69E67CB}" type="presOf" srcId="{361E16F1-9E5B-4AC5-97F9-93B0104FD29C}" destId="{6C1EFC14-3BC4-4510-B4D0-2FDBEBBA9DD1}" srcOrd="2" destOrd="0" presId="urn:microsoft.com/office/officeart/2005/8/layout/gear1"/>
    <dgm:cxn modelId="{005EEA4B-A66A-48A2-8301-7451C6247257}" type="presOf" srcId="{E8461448-56E3-4E70-9AA0-DF53C7EFB00F}" destId="{00064D26-7332-4EF5-92C9-FD2B2E234E5E}" srcOrd="0" destOrd="0" presId="urn:microsoft.com/office/officeart/2005/8/layout/gear1"/>
    <dgm:cxn modelId="{14CFF30A-C36B-4657-991D-B7F23C73AA38}" srcId="{D86BCEAE-C6BC-46E8-B5CB-79D957F9F264}" destId="{361E16F1-9E5B-4AC5-97F9-93B0104FD29C}" srcOrd="1" destOrd="0" parTransId="{3356A9CE-DACB-4417-A9CE-565C98948877}" sibTransId="{492BB84F-5C18-4572-BD39-DD4EDEC7BB4E}"/>
    <dgm:cxn modelId="{DA74F2D6-2A2C-41A4-9A87-2875BFD71BFA}" type="presOf" srcId="{68647B19-A105-45C9-B656-375E0C4A46BD}" destId="{E1048A46-D280-4392-A885-FDEE2820D9B0}" srcOrd="1" destOrd="0" presId="urn:microsoft.com/office/officeart/2005/8/layout/gear1"/>
    <dgm:cxn modelId="{673CE174-2149-4D52-A1FA-B365D9BC492E}" type="presOf" srcId="{B7B102A8-6357-4556-BEB3-2EDC4555091E}" destId="{822BFC4E-651D-4514-BBD3-D0C00BFF0DC3}" srcOrd="0" destOrd="0" presId="urn:microsoft.com/office/officeart/2005/8/layout/gear1"/>
    <dgm:cxn modelId="{1F4A330D-DD80-452E-8F97-C3C80A3C0205}" srcId="{D86BCEAE-C6BC-46E8-B5CB-79D957F9F264}" destId="{E8461448-56E3-4E70-9AA0-DF53C7EFB00F}" srcOrd="0" destOrd="0" parTransId="{BCB63788-9B98-407F-A43E-E367C31950E0}" sibTransId="{B7B102A8-6357-4556-BEB3-2EDC4555091E}"/>
    <dgm:cxn modelId="{51BB3DC5-9CEC-4E2A-A55A-EF2E1578F36C}" type="presOf" srcId="{E8461448-56E3-4E70-9AA0-DF53C7EFB00F}" destId="{57173951-21D7-4880-B39F-2C5225AAF0DF}" srcOrd="1" destOrd="0" presId="urn:microsoft.com/office/officeart/2005/8/layout/gear1"/>
    <dgm:cxn modelId="{93A366BC-52DD-4DA1-B2C1-58488D13AEDC}" type="presOf" srcId="{492BB84F-5C18-4572-BD39-DD4EDEC7BB4E}" destId="{748A7AA6-9CF0-4A69-A4B3-9C5C74CF31F4}" srcOrd="0" destOrd="0" presId="urn:microsoft.com/office/officeart/2005/8/layout/gear1"/>
    <dgm:cxn modelId="{2CAAFC06-2409-4305-8699-736F639DE843}" type="presOf" srcId="{361E16F1-9E5B-4AC5-97F9-93B0104FD29C}" destId="{07C3069F-4873-4F0F-A5B8-5B026B6FCBCD}" srcOrd="1" destOrd="0" presId="urn:microsoft.com/office/officeart/2005/8/layout/gear1"/>
    <dgm:cxn modelId="{0DDDBA53-40BC-44D4-A43C-118E429FD3CB}" type="presOf" srcId="{68647B19-A105-45C9-B656-375E0C4A46BD}" destId="{CF384905-742F-4C59-B25F-1353A200D312}" srcOrd="0" destOrd="0" presId="urn:microsoft.com/office/officeart/2005/8/layout/gear1"/>
    <dgm:cxn modelId="{4470A048-D5BB-4972-9C62-65AAF1284475}" type="presOf" srcId="{68647B19-A105-45C9-B656-375E0C4A46BD}" destId="{BFFA703F-B98B-43BB-8BA7-72F3B181EFEC}" srcOrd="2" destOrd="0" presId="urn:microsoft.com/office/officeart/2005/8/layout/gear1"/>
    <dgm:cxn modelId="{5AC83F0B-C869-4AD1-8BBA-20A6DBE02CDA}" srcId="{D86BCEAE-C6BC-46E8-B5CB-79D957F9F264}" destId="{68647B19-A105-45C9-B656-375E0C4A46BD}" srcOrd="2" destOrd="0" parTransId="{44E9408A-9D1A-4C56-BB02-2862C25D35E1}" sibTransId="{E717C71C-C3FE-48A6-9E46-05F133F5B18C}"/>
    <dgm:cxn modelId="{80C9C112-4B96-4F26-A889-54F056DFD8FD}" type="presOf" srcId="{D86BCEAE-C6BC-46E8-B5CB-79D957F9F264}" destId="{F5B2AD42-DE85-47BB-8932-EE0401BB5129}" srcOrd="0" destOrd="0" presId="urn:microsoft.com/office/officeart/2005/8/layout/gear1"/>
    <dgm:cxn modelId="{ABC57F91-2620-4D84-BC68-E5E8547AF851}" type="presOf" srcId="{361E16F1-9E5B-4AC5-97F9-93B0104FD29C}" destId="{CB8A066B-A6B2-415D-AE6B-A3C505BD212E}" srcOrd="0" destOrd="0" presId="urn:microsoft.com/office/officeart/2005/8/layout/gear1"/>
    <dgm:cxn modelId="{E4C98675-8DCE-4AAD-B09D-405171D7233B}" type="presOf" srcId="{68647B19-A105-45C9-B656-375E0C4A46BD}" destId="{A8BD52F4-E1A7-468A-8137-14FF65A907F9}" srcOrd="3" destOrd="0" presId="urn:microsoft.com/office/officeart/2005/8/layout/gear1"/>
    <dgm:cxn modelId="{3FCB74EF-AE34-4E5B-9B63-60E4D40CF562}" type="presOf" srcId="{E717C71C-C3FE-48A6-9E46-05F133F5B18C}" destId="{99D8E715-B740-4F16-A697-D4BBC4EB128B}" srcOrd="0" destOrd="0" presId="urn:microsoft.com/office/officeart/2005/8/layout/gear1"/>
    <dgm:cxn modelId="{5EB1284A-62B8-46C5-9ED7-45C821F85A29}" type="presOf" srcId="{E8461448-56E3-4E70-9AA0-DF53C7EFB00F}" destId="{C2AFD026-7930-44A8-A0BE-BF21A82637C3}" srcOrd="2" destOrd="0" presId="urn:microsoft.com/office/officeart/2005/8/layout/gear1"/>
    <dgm:cxn modelId="{D47631B1-9BE7-4A3E-BDD1-586D8F5B4699}" type="presParOf" srcId="{F5B2AD42-DE85-47BB-8932-EE0401BB5129}" destId="{00064D26-7332-4EF5-92C9-FD2B2E234E5E}" srcOrd="0" destOrd="0" presId="urn:microsoft.com/office/officeart/2005/8/layout/gear1"/>
    <dgm:cxn modelId="{77285316-2EE4-4506-A159-08B7A64640C6}" type="presParOf" srcId="{F5B2AD42-DE85-47BB-8932-EE0401BB5129}" destId="{57173951-21D7-4880-B39F-2C5225AAF0DF}" srcOrd="1" destOrd="0" presId="urn:microsoft.com/office/officeart/2005/8/layout/gear1"/>
    <dgm:cxn modelId="{B41CFF7F-F076-4C6C-8D5F-F8CA20E0B01F}" type="presParOf" srcId="{F5B2AD42-DE85-47BB-8932-EE0401BB5129}" destId="{C2AFD026-7930-44A8-A0BE-BF21A82637C3}" srcOrd="2" destOrd="0" presId="urn:microsoft.com/office/officeart/2005/8/layout/gear1"/>
    <dgm:cxn modelId="{FC091F31-7CD1-47F7-8955-C586705C9DA6}" type="presParOf" srcId="{F5B2AD42-DE85-47BB-8932-EE0401BB5129}" destId="{CB8A066B-A6B2-415D-AE6B-A3C505BD212E}" srcOrd="3" destOrd="0" presId="urn:microsoft.com/office/officeart/2005/8/layout/gear1"/>
    <dgm:cxn modelId="{F82B5F82-F603-44BD-BA49-A32DF00003E9}" type="presParOf" srcId="{F5B2AD42-DE85-47BB-8932-EE0401BB5129}" destId="{07C3069F-4873-4F0F-A5B8-5B026B6FCBCD}" srcOrd="4" destOrd="0" presId="urn:microsoft.com/office/officeart/2005/8/layout/gear1"/>
    <dgm:cxn modelId="{9797EC08-06E2-4819-A1CE-EE1BDBF1FCB1}" type="presParOf" srcId="{F5B2AD42-DE85-47BB-8932-EE0401BB5129}" destId="{6C1EFC14-3BC4-4510-B4D0-2FDBEBBA9DD1}" srcOrd="5" destOrd="0" presId="urn:microsoft.com/office/officeart/2005/8/layout/gear1"/>
    <dgm:cxn modelId="{89A23011-2D25-485B-8B1E-5CB5C85A2E85}" type="presParOf" srcId="{F5B2AD42-DE85-47BB-8932-EE0401BB5129}" destId="{CF384905-742F-4C59-B25F-1353A200D312}" srcOrd="6" destOrd="0" presId="urn:microsoft.com/office/officeart/2005/8/layout/gear1"/>
    <dgm:cxn modelId="{1320E576-B028-4DD3-A4C9-B55FEFA48428}" type="presParOf" srcId="{F5B2AD42-DE85-47BB-8932-EE0401BB5129}" destId="{E1048A46-D280-4392-A885-FDEE2820D9B0}" srcOrd="7" destOrd="0" presId="urn:microsoft.com/office/officeart/2005/8/layout/gear1"/>
    <dgm:cxn modelId="{4FDC40C1-9D14-4EEE-9A49-0458AED79F60}" type="presParOf" srcId="{F5B2AD42-DE85-47BB-8932-EE0401BB5129}" destId="{BFFA703F-B98B-43BB-8BA7-72F3B181EFEC}" srcOrd="8" destOrd="0" presId="urn:microsoft.com/office/officeart/2005/8/layout/gear1"/>
    <dgm:cxn modelId="{53BA3882-3FB7-4D28-A545-7938E7415D9C}" type="presParOf" srcId="{F5B2AD42-DE85-47BB-8932-EE0401BB5129}" destId="{A8BD52F4-E1A7-468A-8137-14FF65A907F9}" srcOrd="9" destOrd="0" presId="urn:microsoft.com/office/officeart/2005/8/layout/gear1"/>
    <dgm:cxn modelId="{3083A257-E235-48A7-A439-496678E70F70}" type="presParOf" srcId="{F5B2AD42-DE85-47BB-8932-EE0401BB5129}" destId="{822BFC4E-651D-4514-BBD3-D0C00BFF0DC3}" srcOrd="10" destOrd="0" presId="urn:microsoft.com/office/officeart/2005/8/layout/gear1"/>
    <dgm:cxn modelId="{FE901941-5F8D-4D54-8B06-42CFF6AC4288}" type="presParOf" srcId="{F5B2AD42-DE85-47BB-8932-EE0401BB5129}" destId="{748A7AA6-9CF0-4A69-A4B3-9C5C74CF31F4}" srcOrd="11" destOrd="0" presId="urn:microsoft.com/office/officeart/2005/8/layout/gear1"/>
    <dgm:cxn modelId="{7EF85B8D-B7A0-4624-A89D-591F8ED7A98B}" type="presParOf" srcId="{F5B2AD42-DE85-47BB-8932-EE0401BB5129}" destId="{99D8E715-B740-4F16-A697-D4BBC4EB12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70B35D-0383-4AC4-928F-6C75A52A731E}">
      <dsp:nvSpPr>
        <dsp:cNvPr id="0" name=""/>
        <dsp:cNvSpPr/>
      </dsp:nvSpPr>
      <dsp:spPr>
        <a:xfrm>
          <a:off x="0" y="0"/>
          <a:ext cx="4244304" cy="921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PHASE 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- </a:t>
          </a:r>
          <a:r>
            <a:rPr lang="da-DK" sz="1200" b="1" i="0" kern="1200" dirty="0" err="1" smtClean="0"/>
            <a:t>Review</a:t>
          </a:r>
          <a:r>
            <a:rPr lang="da-DK" sz="1200" b="1" i="0" kern="1200" dirty="0" smtClean="0"/>
            <a:t> of </a:t>
          </a:r>
          <a:r>
            <a:rPr lang="da-DK" sz="1200" b="1" i="0" kern="1200" dirty="0" err="1" smtClean="0"/>
            <a:t>current</a:t>
          </a:r>
          <a:r>
            <a:rPr lang="da-DK" sz="1200" b="1" i="0" kern="1200" dirty="0" smtClean="0"/>
            <a:t> </a:t>
          </a:r>
          <a:r>
            <a:rPr lang="da-DK" sz="1200" b="1" i="0" kern="1200" dirty="0" err="1" smtClean="0"/>
            <a:t>energy</a:t>
          </a:r>
          <a:r>
            <a:rPr lang="da-DK" sz="1200" b="1" i="0" kern="1200" dirty="0" smtClean="0"/>
            <a:t> situation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- Scenarios for 2030 – </a:t>
          </a:r>
          <a:r>
            <a:rPr lang="da-DK" sz="1200" b="1" i="0" kern="1200" dirty="0" err="1" smtClean="0"/>
            <a:t>Big-tech</a:t>
          </a:r>
          <a:r>
            <a:rPr lang="da-DK" sz="1200" b="1" i="0" kern="1200" dirty="0" smtClean="0"/>
            <a:t> and Small </a:t>
          </a:r>
          <a:r>
            <a:rPr lang="da-DK" sz="1200" b="1" i="0" kern="1200" dirty="0" err="1" smtClean="0"/>
            <a:t>-tech</a:t>
          </a:r>
          <a:endParaRPr lang="da-DK" sz="1200" b="1" i="0" kern="1200" dirty="0"/>
        </a:p>
      </dsp:txBody>
      <dsp:txXfrm>
        <a:off x="0" y="0"/>
        <a:ext cx="3682475" cy="921550"/>
      </dsp:txXfrm>
    </dsp:sp>
    <dsp:sp modelId="{0AB3904D-F4C9-4EA1-A688-7885F828BFF8}">
      <dsp:nvSpPr>
        <dsp:cNvPr id="0" name=""/>
        <dsp:cNvSpPr/>
      </dsp:nvSpPr>
      <dsp:spPr>
        <a:xfrm>
          <a:off x="2837223" y="1075141"/>
          <a:ext cx="4524151" cy="921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PHASE II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- </a:t>
          </a:r>
          <a:r>
            <a:rPr lang="da-DK" sz="1200" b="1" i="0" kern="1200" dirty="0" err="1" smtClean="0"/>
            <a:t>Detailed</a:t>
          </a:r>
          <a:r>
            <a:rPr lang="da-DK" sz="1200" b="1" i="0" kern="1200" dirty="0" smtClean="0"/>
            <a:t> scenarios of the </a:t>
          </a:r>
          <a:r>
            <a:rPr lang="da-DK" sz="1200" b="1" i="0" kern="1200" dirty="0" err="1" smtClean="0"/>
            <a:t>electricity</a:t>
          </a:r>
          <a:r>
            <a:rPr lang="da-DK" sz="1200" b="1" i="0" kern="1200" dirty="0" smtClean="0"/>
            <a:t> </a:t>
          </a:r>
          <a:r>
            <a:rPr lang="da-DK" sz="1200" b="1" i="0" kern="1200" dirty="0" err="1" smtClean="0"/>
            <a:t>markets</a:t>
          </a:r>
          <a:r>
            <a:rPr lang="da-DK" sz="1200" b="1" i="0" kern="1200" dirty="0" smtClean="0"/>
            <a:t> in the region 2010-2030 </a:t>
          </a:r>
          <a:endParaRPr lang="da-DK" sz="1200" b="1" i="0" kern="1200" dirty="0"/>
        </a:p>
      </dsp:txBody>
      <dsp:txXfrm>
        <a:off x="2837223" y="1075141"/>
        <a:ext cx="3743513" cy="921550"/>
      </dsp:txXfrm>
    </dsp:sp>
    <dsp:sp modelId="{DD218EF8-F174-40CF-9C17-BDCD1C54E9FF}">
      <dsp:nvSpPr>
        <dsp:cNvPr id="0" name=""/>
        <dsp:cNvSpPr/>
      </dsp:nvSpPr>
      <dsp:spPr>
        <a:xfrm>
          <a:off x="5800906" y="2150283"/>
          <a:ext cx="2557339" cy="921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PHASE III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- </a:t>
          </a:r>
          <a:r>
            <a:rPr lang="da-DK" sz="1200" b="1" i="0" kern="1200" dirty="0" err="1" smtClean="0"/>
            <a:t>Follow</a:t>
          </a:r>
          <a:r>
            <a:rPr lang="da-DK" sz="1200" b="1" i="0" kern="1200" dirty="0" smtClean="0"/>
            <a:t> up analyses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i="0" kern="1200" dirty="0" smtClean="0"/>
            <a:t>- Case studies</a:t>
          </a:r>
          <a:endParaRPr lang="da-DK" sz="1200" b="1" i="0" kern="1200" dirty="0"/>
        </a:p>
      </dsp:txBody>
      <dsp:txXfrm>
        <a:off x="5800906" y="2150283"/>
        <a:ext cx="2116072" cy="921550"/>
      </dsp:txXfrm>
    </dsp:sp>
    <dsp:sp modelId="{9E0539AA-4BAC-4C77-8091-45788F327AB5}">
      <dsp:nvSpPr>
        <dsp:cNvPr id="0" name=""/>
        <dsp:cNvSpPr/>
      </dsp:nvSpPr>
      <dsp:spPr>
        <a:xfrm>
          <a:off x="3571897" y="698842"/>
          <a:ext cx="599007" cy="59900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400" b="1" i="0" kern="1200"/>
        </a:p>
      </dsp:txBody>
      <dsp:txXfrm>
        <a:off x="3571897" y="698842"/>
        <a:ext cx="599007" cy="599007"/>
      </dsp:txXfrm>
    </dsp:sp>
    <dsp:sp modelId="{04563EF1-614D-4C71-9564-0FF2165B72F5}">
      <dsp:nvSpPr>
        <dsp:cNvPr id="0" name=""/>
        <dsp:cNvSpPr/>
      </dsp:nvSpPr>
      <dsp:spPr>
        <a:xfrm>
          <a:off x="6643735" y="1767840"/>
          <a:ext cx="599007" cy="59900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400" b="1" i="0" kern="1200"/>
        </a:p>
      </dsp:txBody>
      <dsp:txXfrm>
        <a:off x="6643735" y="1767840"/>
        <a:ext cx="599007" cy="5990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BA2B86-7F39-487C-98C7-FD0D00A5F372}">
      <dsp:nvSpPr>
        <dsp:cNvPr id="0" name=""/>
        <dsp:cNvSpPr/>
      </dsp:nvSpPr>
      <dsp:spPr>
        <a:xfrm>
          <a:off x="1303029" y="811968"/>
          <a:ext cx="822965" cy="8230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927A99-F64E-4F50-A180-E5783D7A53B8}">
      <dsp:nvSpPr>
        <dsp:cNvPr id="0" name=""/>
        <dsp:cNvSpPr/>
      </dsp:nvSpPr>
      <dsp:spPr>
        <a:xfrm>
          <a:off x="1243021" y="169562"/>
          <a:ext cx="942981" cy="5046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0" i="0" kern="1200" dirty="0" err="1" smtClean="0"/>
            <a:t>Baltic</a:t>
          </a:r>
          <a:r>
            <a:rPr lang="da-DK" sz="1200" b="0" i="0" kern="1200" dirty="0" smtClean="0"/>
            <a:t> </a:t>
          </a:r>
          <a:r>
            <a:rPr lang="da-DK" sz="1200" b="0" i="0" kern="1200" dirty="0" err="1" smtClean="0"/>
            <a:t>Sea</a:t>
          </a:r>
          <a:r>
            <a:rPr lang="da-DK" sz="1200" b="0" i="0" kern="1200" dirty="0" smtClean="0"/>
            <a:t> </a:t>
          </a:r>
          <a:r>
            <a:rPr lang="da-DK" sz="1200" b="0" i="0" kern="1200" dirty="0" err="1" smtClean="0"/>
            <a:t>Parliamentary</a:t>
          </a:r>
          <a:r>
            <a:rPr lang="da-DK" sz="1200" b="0" i="0" kern="1200" dirty="0" smtClean="0"/>
            <a:t> </a:t>
          </a:r>
          <a:r>
            <a:rPr lang="da-DK" sz="1200" b="0" i="0" kern="1200" dirty="0" err="1" smtClean="0"/>
            <a:t>Conference</a:t>
          </a:r>
          <a:endParaRPr lang="da-DK" sz="1200" b="0" i="0" kern="1200" dirty="0"/>
        </a:p>
      </dsp:txBody>
      <dsp:txXfrm>
        <a:off x="1243021" y="169562"/>
        <a:ext cx="942981" cy="504639"/>
      </dsp:txXfrm>
    </dsp:sp>
    <dsp:sp modelId="{C251E647-99E6-4CBB-B7CF-34FB7145EDF4}">
      <dsp:nvSpPr>
        <dsp:cNvPr id="0" name=""/>
        <dsp:cNvSpPr/>
      </dsp:nvSpPr>
      <dsp:spPr>
        <a:xfrm>
          <a:off x="1544432" y="928035"/>
          <a:ext cx="822965" cy="8230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05EDFB-7FC1-414B-A9A2-A71C29C978A9}">
      <dsp:nvSpPr>
        <dsp:cNvPr id="0" name=""/>
        <dsp:cNvSpPr/>
      </dsp:nvSpPr>
      <dsp:spPr>
        <a:xfrm>
          <a:off x="2468897" y="648970"/>
          <a:ext cx="891546" cy="5551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0" i="0" kern="1200" dirty="0" err="1" smtClean="0"/>
            <a:t>Foreign</a:t>
          </a:r>
          <a:r>
            <a:rPr lang="da-DK" sz="1200" b="0" i="0" kern="1200" dirty="0" smtClean="0"/>
            <a:t> Ministers</a:t>
          </a:r>
          <a:endParaRPr lang="da-DK" sz="1200" b="0" i="0" kern="1200" dirty="0"/>
        </a:p>
      </dsp:txBody>
      <dsp:txXfrm>
        <a:off x="2468897" y="648970"/>
        <a:ext cx="891546" cy="555103"/>
      </dsp:txXfrm>
    </dsp:sp>
    <dsp:sp modelId="{1FB5A490-2388-4771-9986-FAD5234FD199}">
      <dsp:nvSpPr>
        <dsp:cNvPr id="0" name=""/>
        <dsp:cNvSpPr/>
      </dsp:nvSpPr>
      <dsp:spPr>
        <a:xfrm>
          <a:off x="1603754" y="1189186"/>
          <a:ext cx="822965" cy="8230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78739B-5F2A-442B-B85C-B8B8BA93C13A}">
      <dsp:nvSpPr>
        <dsp:cNvPr id="0" name=""/>
        <dsp:cNvSpPr/>
      </dsp:nvSpPr>
      <dsp:spPr>
        <a:xfrm>
          <a:off x="2554622" y="1355465"/>
          <a:ext cx="874401" cy="5929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0" i="0" kern="1200" dirty="0" err="1" smtClean="0"/>
            <a:t>Basrec</a:t>
          </a:r>
          <a:endParaRPr lang="da-DK" sz="1200" b="0" i="0" kern="1200" dirty="0"/>
        </a:p>
      </dsp:txBody>
      <dsp:txXfrm>
        <a:off x="2554622" y="1355465"/>
        <a:ext cx="874401" cy="592951"/>
      </dsp:txXfrm>
    </dsp:sp>
    <dsp:sp modelId="{F15EE840-0E6D-43B8-BFA4-6923F48F9720}">
      <dsp:nvSpPr>
        <dsp:cNvPr id="0" name=""/>
        <dsp:cNvSpPr/>
      </dsp:nvSpPr>
      <dsp:spPr>
        <a:xfrm>
          <a:off x="1436761" y="1398611"/>
          <a:ext cx="822965" cy="8230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4B33A5-E58F-4E73-AEE4-4AA8C15FD62D}">
      <dsp:nvSpPr>
        <dsp:cNvPr id="0" name=""/>
        <dsp:cNvSpPr/>
      </dsp:nvSpPr>
      <dsp:spPr>
        <a:xfrm>
          <a:off x="2177430" y="2150271"/>
          <a:ext cx="942981" cy="5424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0" i="0" kern="1200" dirty="0" smtClean="0"/>
            <a:t>Energy </a:t>
          </a:r>
          <a:r>
            <a:rPr lang="da-DK" sz="1200" b="0" i="0" kern="1200" dirty="0" err="1" smtClean="0"/>
            <a:t>industry</a:t>
          </a:r>
          <a:endParaRPr lang="da-DK" sz="1200" b="0" i="0" kern="1200" dirty="0"/>
        </a:p>
      </dsp:txBody>
      <dsp:txXfrm>
        <a:off x="2177430" y="2150271"/>
        <a:ext cx="942981" cy="542487"/>
      </dsp:txXfrm>
    </dsp:sp>
    <dsp:sp modelId="{4CBDEFBF-8982-465E-A5F2-BBB21228BD1C}">
      <dsp:nvSpPr>
        <dsp:cNvPr id="0" name=""/>
        <dsp:cNvSpPr/>
      </dsp:nvSpPr>
      <dsp:spPr>
        <a:xfrm>
          <a:off x="1169297" y="1398611"/>
          <a:ext cx="822965" cy="8230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26E4C6-910F-4E52-8C47-7A1D842B37E0}">
      <dsp:nvSpPr>
        <dsp:cNvPr id="0" name=""/>
        <dsp:cNvSpPr/>
      </dsp:nvSpPr>
      <dsp:spPr>
        <a:xfrm>
          <a:off x="308612" y="2150271"/>
          <a:ext cx="942981" cy="5424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0" i="0" kern="1200" dirty="0" smtClean="0"/>
            <a:t>Joint Platform Energy and </a:t>
          </a:r>
          <a:r>
            <a:rPr lang="da-DK" sz="1200" b="0" i="0" kern="1200" dirty="0" err="1" smtClean="0"/>
            <a:t>Climate</a:t>
          </a:r>
          <a:endParaRPr lang="da-DK" sz="1200" b="0" i="0" kern="1200" dirty="0"/>
        </a:p>
      </dsp:txBody>
      <dsp:txXfrm>
        <a:off x="308612" y="2150271"/>
        <a:ext cx="942981" cy="542487"/>
      </dsp:txXfrm>
    </dsp:sp>
    <dsp:sp modelId="{0CE81F6F-24E2-43B9-AA3A-B5991740D23D}">
      <dsp:nvSpPr>
        <dsp:cNvPr id="0" name=""/>
        <dsp:cNvSpPr/>
      </dsp:nvSpPr>
      <dsp:spPr>
        <a:xfrm>
          <a:off x="1002303" y="1189186"/>
          <a:ext cx="822965" cy="8230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AF0C8F-7C3A-4367-B01B-0C8418F9772A}">
      <dsp:nvSpPr>
        <dsp:cNvPr id="0" name=""/>
        <dsp:cNvSpPr/>
      </dsp:nvSpPr>
      <dsp:spPr>
        <a:xfrm>
          <a:off x="0" y="1355465"/>
          <a:ext cx="874401" cy="5929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0" i="0" kern="1200" dirty="0" smtClean="0"/>
            <a:t>UBC</a:t>
          </a:r>
          <a:endParaRPr lang="da-DK" sz="1200" b="0" i="0" kern="1200" dirty="0"/>
        </a:p>
      </dsp:txBody>
      <dsp:txXfrm>
        <a:off x="0" y="1355465"/>
        <a:ext cx="874401" cy="592951"/>
      </dsp:txXfrm>
    </dsp:sp>
    <dsp:sp modelId="{06C9F562-E83C-4387-A818-24E5D8FAEA3C}">
      <dsp:nvSpPr>
        <dsp:cNvPr id="0" name=""/>
        <dsp:cNvSpPr/>
      </dsp:nvSpPr>
      <dsp:spPr>
        <a:xfrm>
          <a:off x="1061625" y="928035"/>
          <a:ext cx="822965" cy="8230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84B993-6FF4-4534-824C-62C6D173C697}">
      <dsp:nvSpPr>
        <dsp:cNvPr id="0" name=""/>
        <dsp:cNvSpPr/>
      </dsp:nvSpPr>
      <dsp:spPr>
        <a:xfrm>
          <a:off x="68580" y="648970"/>
          <a:ext cx="891546" cy="5551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0" i="0" kern="1200" dirty="0" smtClean="0"/>
            <a:t>EU</a:t>
          </a:r>
          <a:endParaRPr lang="da-DK" sz="1200" b="0" i="0" kern="1200" dirty="0"/>
        </a:p>
      </dsp:txBody>
      <dsp:txXfrm>
        <a:off x="68580" y="648970"/>
        <a:ext cx="891546" cy="5551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64D26-7332-4EF5-92C9-FD2B2E234E5E}">
      <dsp:nvSpPr>
        <dsp:cNvPr id="0" name=""/>
        <dsp:cNvSpPr/>
      </dsp:nvSpPr>
      <dsp:spPr>
        <a:xfrm>
          <a:off x="2118136" y="1510913"/>
          <a:ext cx="1846672" cy="1846672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solidFill>
                <a:schemeClr val="bg1"/>
              </a:solidFill>
            </a:rPr>
            <a:t>Hydro</a:t>
          </a:r>
          <a:endParaRPr lang="da-DK" sz="1400" b="1" kern="1200" dirty="0">
            <a:solidFill>
              <a:schemeClr val="bg1"/>
            </a:solidFill>
          </a:endParaRPr>
        </a:p>
      </dsp:txBody>
      <dsp:txXfrm>
        <a:off x="2118136" y="1510913"/>
        <a:ext cx="1846672" cy="1846672"/>
      </dsp:txXfrm>
    </dsp:sp>
    <dsp:sp modelId="{CB8A066B-A6B2-415D-AE6B-A3C505BD212E}">
      <dsp:nvSpPr>
        <dsp:cNvPr id="0" name=""/>
        <dsp:cNvSpPr/>
      </dsp:nvSpPr>
      <dsp:spPr>
        <a:xfrm>
          <a:off x="1043709" y="1074427"/>
          <a:ext cx="1343034" cy="1343034"/>
        </a:xfrm>
        <a:prstGeom prst="gear6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solidFill>
                <a:schemeClr val="bg1"/>
              </a:solidFill>
            </a:rPr>
            <a:t>Wind</a:t>
          </a:r>
          <a:endParaRPr lang="da-DK" sz="1400" b="1" kern="1200" dirty="0">
            <a:solidFill>
              <a:schemeClr val="bg1"/>
            </a:solidFill>
          </a:endParaRPr>
        </a:p>
      </dsp:txBody>
      <dsp:txXfrm>
        <a:off x="1043709" y="1074427"/>
        <a:ext cx="1343034" cy="1343034"/>
      </dsp:txXfrm>
    </dsp:sp>
    <dsp:sp modelId="{CF384905-742F-4C59-B25F-1353A200D312}">
      <dsp:nvSpPr>
        <dsp:cNvPr id="0" name=""/>
        <dsp:cNvSpPr/>
      </dsp:nvSpPr>
      <dsp:spPr>
        <a:xfrm rot="20700000">
          <a:off x="1795945" y="147870"/>
          <a:ext cx="1315899" cy="1315899"/>
        </a:xfrm>
        <a:prstGeom prst="gear6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err="1" smtClean="0">
              <a:solidFill>
                <a:schemeClr val="bg1"/>
              </a:solidFill>
            </a:rPr>
            <a:t>Thermal</a:t>
          </a:r>
          <a:endParaRPr lang="da-DK" sz="1400" b="1" kern="1200" dirty="0">
            <a:solidFill>
              <a:schemeClr val="bg1"/>
            </a:solidFill>
          </a:endParaRPr>
        </a:p>
      </dsp:txBody>
      <dsp:txXfrm>
        <a:off x="2084560" y="436486"/>
        <a:ext cx="738668" cy="738668"/>
      </dsp:txXfrm>
    </dsp:sp>
    <dsp:sp modelId="{822BFC4E-651D-4514-BBD3-D0C00BFF0DC3}">
      <dsp:nvSpPr>
        <dsp:cNvPr id="0" name=""/>
        <dsp:cNvSpPr/>
      </dsp:nvSpPr>
      <dsp:spPr>
        <a:xfrm>
          <a:off x="1967171" y="1237318"/>
          <a:ext cx="2363740" cy="2363740"/>
        </a:xfrm>
        <a:prstGeom prst="circularArrow">
          <a:avLst>
            <a:gd name="adj1" fmla="val 4687"/>
            <a:gd name="adj2" fmla="val 299029"/>
            <a:gd name="adj3" fmla="val 2492332"/>
            <a:gd name="adj4" fmla="val 15913608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A7AA6-9CF0-4A69-A4B3-9C5C74CF31F4}">
      <dsp:nvSpPr>
        <dsp:cNvPr id="0" name=""/>
        <dsp:cNvSpPr/>
      </dsp:nvSpPr>
      <dsp:spPr>
        <a:xfrm>
          <a:off x="805860" y="780855"/>
          <a:ext cx="1717405" cy="17174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8E715-B740-4F16-A697-D4BBC4EB128B}">
      <dsp:nvSpPr>
        <dsp:cNvPr id="0" name=""/>
        <dsp:cNvSpPr/>
      </dsp:nvSpPr>
      <dsp:spPr>
        <a:xfrm>
          <a:off x="1491564" y="-136769"/>
          <a:ext cx="1851708" cy="18517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70D1-FEFE-40CC-8368-A8FE75F63A21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B0A11F-8EA6-4B56-B015-46F7EC60777F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F4D14-678D-4962-8B5D-0EFB014EE930}" type="slidenum">
              <a:rPr lang="da-DK" smtClean="0"/>
              <a:pPr>
                <a:defRPr/>
              </a:pPr>
              <a:t>1</a:t>
            </a:fld>
            <a:endParaRPr lang="da-DK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500357"/>
            <a:ext cx="5486727" cy="395791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A11F-8EA6-4B56-B015-46F7EC60777F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F8D0C-623B-45FE-9827-F033C157E4BB}" type="slidenum">
              <a:rPr lang="da-DK"/>
              <a:pPr/>
              <a:t>3</a:t>
            </a:fld>
            <a:endParaRPr lang="da-DK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swush hvid baggrund"/>
          <p:cNvPicPr>
            <a:picLocks noChangeAspect="1" noChangeArrowheads="1"/>
          </p:cNvPicPr>
          <p:nvPr/>
        </p:nvPicPr>
        <p:blipFill>
          <a:blip r:embed="rId13" cstate="print"/>
          <a:srcRect l="415"/>
          <a:stretch>
            <a:fillRect/>
          </a:stretch>
        </p:blipFill>
        <p:spPr bwMode="auto">
          <a:xfrm>
            <a:off x="0" y="6269038"/>
            <a:ext cx="9147175" cy="5969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teksttypografierne i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Ea Energianalyse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pic>
        <p:nvPicPr>
          <p:cNvPr id="10" name="Billede 9" descr="logo_m_tekst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0082" y="6382534"/>
            <a:ext cx="1494398" cy="404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4292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42923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42923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42923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42923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42923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42923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42923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4292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windpower.org/res/samsoe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b="1" dirty="0" smtClean="0"/>
              <a:t>Study on ‘Enhanced regional energy cooperation in the Baltic Sea Region’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en-GB" dirty="0"/>
          </a:p>
        </p:txBody>
      </p:sp>
      <p:sp>
        <p:nvSpPr>
          <p:cNvPr id="7170" name="Rectangle 4"/>
          <p:cNvSpPr>
            <a:spLocks noGrp="1" noChangeArrowheads="1"/>
          </p:cNvSpPr>
          <p:nvPr>
            <p:ph idx="1"/>
          </p:nvPr>
        </p:nvSpPr>
        <p:spPr>
          <a:xfrm>
            <a:off x="2285984" y="4786312"/>
            <a:ext cx="6400817" cy="1643083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endParaRPr lang="da-DK" sz="1600" b="1" dirty="0" smtClean="0">
              <a:cs typeface="Arial" pitchFamily="34" charset="0"/>
            </a:endParaRPr>
          </a:p>
          <a:p>
            <a:pPr>
              <a:buNone/>
            </a:pPr>
            <a:r>
              <a:rPr lang="en-US" sz="1600" b="1" dirty="0" smtClean="0"/>
              <a:t>10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</a:t>
            </a:r>
            <a:r>
              <a:rPr lang="en-US" sz="1600" b="1" dirty="0" smtClean="0"/>
              <a:t>Inter-Parliamentary Meeting </a:t>
            </a:r>
            <a:r>
              <a:rPr lang="en-US" sz="1600" b="1" dirty="0" smtClean="0"/>
              <a:t>on Renewable Energy</a:t>
            </a:r>
            <a:endParaRPr lang="da-DK" sz="1600" dirty="0" smtClean="0"/>
          </a:p>
          <a:p>
            <a:pPr>
              <a:buFontTx/>
              <a:buNone/>
              <a:defRPr/>
            </a:pPr>
            <a:r>
              <a:rPr lang="da-DK" sz="1600" b="1" dirty="0" smtClean="0"/>
              <a:t>16 April </a:t>
            </a:r>
            <a:r>
              <a:rPr lang="da-DK" sz="1600" b="1" dirty="0" smtClean="0"/>
              <a:t>2010</a:t>
            </a:r>
          </a:p>
          <a:p>
            <a:pPr>
              <a:buFontTx/>
              <a:buNone/>
              <a:defRPr/>
            </a:pPr>
            <a:r>
              <a:rPr lang="da-DK" sz="1600" dirty="0" smtClean="0">
                <a:cs typeface="Arial" pitchFamily="34" charset="0"/>
              </a:rPr>
              <a:t>Anders Kofoed-Wiuff,</a:t>
            </a:r>
          </a:p>
          <a:p>
            <a:pPr>
              <a:buFontTx/>
              <a:buNone/>
              <a:defRPr/>
            </a:pPr>
            <a:r>
              <a:rPr lang="da-DK" sz="1600" dirty="0" smtClean="0">
                <a:cs typeface="Arial" pitchFamily="34" charset="0"/>
              </a:rPr>
              <a:t>Ea </a:t>
            </a:r>
            <a:r>
              <a:rPr lang="da-DK" sz="1600" dirty="0" smtClean="0">
                <a:cs typeface="Arial" pitchFamily="34" charset="0"/>
              </a:rPr>
              <a:t>Energy Analyses</a:t>
            </a:r>
          </a:p>
        </p:txBody>
      </p:sp>
      <p:pic>
        <p:nvPicPr>
          <p:cNvPr id="6148" name="Picture 5" descr="pillef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357313"/>
            <a:ext cx="21161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Plug%20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286125"/>
            <a:ext cx="21336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samsos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048" y="1357313"/>
            <a:ext cx="194468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Solar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041650"/>
            <a:ext cx="1857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1828" y="1357298"/>
            <a:ext cx="2228866" cy="3143272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Key</a:t>
            </a:r>
            <a:r>
              <a:rPr lang="da-DK" dirty="0" smtClean="0"/>
              <a:t> </a:t>
            </a:r>
            <a:r>
              <a:rPr lang="da-DK" dirty="0" err="1" smtClean="0"/>
              <a:t>findings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5757874" cy="4829195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targets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met</a:t>
            </a:r>
            <a:r>
              <a:rPr lang="da-DK" dirty="0" smtClean="0"/>
              <a:t> at </a:t>
            </a:r>
            <a:r>
              <a:rPr lang="da-DK" dirty="0" err="1" smtClean="0"/>
              <a:t>reasonable</a:t>
            </a:r>
            <a:r>
              <a:rPr lang="da-DK" dirty="0" smtClean="0"/>
              <a:t> </a:t>
            </a:r>
            <a:r>
              <a:rPr lang="da-DK" dirty="0" err="1" smtClean="0"/>
              <a:t>costs</a:t>
            </a:r>
            <a:endParaRPr lang="da-DK" i="1" dirty="0" smtClean="0"/>
          </a:p>
          <a:p>
            <a:r>
              <a:rPr lang="da-DK" dirty="0" smtClean="0"/>
              <a:t>Potential for more </a:t>
            </a:r>
            <a:r>
              <a:rPr lang="da-DK" dirty="0" err="1" smtClean="0"/>
              <a:t>efficient</a:t>
            </a:r>
            <a:r>
              <a:rPr lang="da-DK" dirty="0" smtClean="0"/>
              <a:t> generation and </a:t>
            </a:r>
            <a:r>
              <a:rPr lang="da-DK" dirty="0" err="1" smtClean="0"/>
              <a:t>consumption</a:t>
            </a:r>
            <a:endParaRPr lang="da-DK" dirty="0" smtClean="0"/>
          </a:p>
          <a:p>
            <a:r>
              <a:rPr lang="da-DK" dirty="0" err="1" smtClean="0"/>
              <a:t>Benefits</a:t>
            </a:r>
            <a:r>
              <a:rPr lang="da-DK" dirty="0" smtClean="0"/>
              <a:t> of regional </a:t>
            </a:r>
            <a:r>
              <a:rPr lang="da-DK" dirty="0" err="1" smtClean="0"/>
              <a:t>cooperation</a:t>
            </a:r>
            <a:endParaRPr lang="da-DK" dirty="0" smtClean="0"/>
          </a:p>
          <a:p>
            <a:pPr lvl="1"/>
            <a:r>
              <a:rPr lang="da-DK" dirty="0" err="1" smtClean="0"/>
              <a:t>Interconnectors</a:t>
            </a:r>
            <a:endParaRPr lang="da-DK" dirty="0" smtClean="0"/>
          </a:p>
          <a:p>
            <a:pPr lvl="1"/>
            <a:r>
              <a:rPr lang="da-DK" dirty="0" err="1" smtClean="0"/>
              <a:t>Electricity</a:t>
            </a:r>
            <a:r>
              <a:rPr lang="da-DK" dirty="0" smtClean="0"/>
              <a:t> </a:t>
            </a:r>
            <a:r>
              <a:rPr lang="da-DK" dirty="0" err="1" smtClean="0"/>
              <a:t>markets</a:t>
            </a:r>
            <a:endParaRPr lang="da-DK" dirty="0" smtClean="0"/>
          </a:p>
          <a:p>
            <a:pPr lvl="1"/>
            <a:r>
              <a:rPr lang="da-DK" dirty="0" smtClean="0"/>
              <a:t>RE </a:t>
            </a:r>
            <a:r>
              <a:rPr lang="da-DK" dirty="0" err="1" smtClean="0"/>
              <a:t>policies</a:t>
            </a:r>
            <a:r>
              <a:rPr lang="da-DK" dirty="0" smtClean="0"/>
              <a:t> and </a:t>
            </a:r>
            <a:r>
              <a:rPr lang="da-DK" dirty="0" err="1" smtClean="0"/>
              <a:t>projects</a:t>
            </a:r>
            <a:endParaRPr lang="da-DK" dirty="0" smtClean="0"/>
          </a:p>
          <a:p>
            <a:r>
              <a:rPr lang="da-DK" dirty="0" err="1" smtClean="0"/>
              <a:t>S</a:t>
            </a:r>
            <a:r>
              <a:rPr lang="da-DK" i="1" dirty="0" err="1" smtClean="0"/>
              <a:t>tronger</a:t>
            </a:r>
            <a:r>
              <a:rPr lang="da-DK" i="1" dirty="0" smtClean="0"/>
              <a:t> </a:t>
            </a:r>
            <a:r>
              <a:rPr lang="da-DK" i="1" dirty="0" err="1" smtClean="0"/>
              <a:t>targets</a:t>
            </a:r>
            <a:r>
              <a:rPr lang="da-DK" i="1" dirty="0" smtClean="0"/>
              <a:t> </a:t>
            </a:r>
            <a:r>
              <a:rPr lang="da-DK" i="1" dirty="0" err="1" smtClean="0"/>
              <a:t>are</a:t>
            </a:r>
            <a:r>
              <a:rPr lang="da-DK" i="1" dirty="0" smtClean="0"/>
              <a:t> </a:t>
            </a:r>
            <a:r>
              <a:rPr lang="da-DK" i="1" dirty="0" err="1" smtClean="0"/>
              <a:t>possible</a:t>
            </a:r>
            <a:endParaRPr lang="da-DK" dirty="0" smtClean="0"/>
          </a:p>
          <a:p>
            <a:pPr lvl="1"/>
            <a:endParaRPr lang="da-DK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4714876" y="2214554"/>
          <a:ext cx="457203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l"/>
            <a:r>
              <a:rPr lang="en-GB" sz="2800" dirty="0" smtClean="0"/>
              <a:t>Objectives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14300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 a common energy agenda for the Baltic Sea Region through the involvement of key stakeholders</a:t>
            </a:r>
            <a:endParaRPr lang="da-DK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 substantial basis for discussion of different energy scenarios for the region based on an analysis of energy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endParaRPr lang="en-GB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None/>
              <a:defRPr/>
            </a:pPr>
            <a:endParaRPr lang="en-US" sz="14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00034" y="2714620"/>
          <a:ext cx="835824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500034" y="6357938"/>
            <a:ext cx="15552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4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May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2008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6695370" y="6324921"/>
            <a:ext cx="14686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400" b="1" dirty="0" err="1" smtClean="0">
                <a:solidFill>
                  <a:schemeClr val="accent2">
                    <a:lumMod val="75000"/>
                  </a:schemeClr>
                </a:solidFill>
              </a:rPr>
              <a:t>Oct</a:t>
            </a:r>
            <a:r>
              <a:rPr lang="da-DK" sz="24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2009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cxnSp>
        <p:nvCxnSpPr>
          <p:cNvPr id="7" name="Lige forbindelse 6"/>
          <p:cNvCxnSpPr/>
          <p:nvPr/>
        </p:nvCxnSpPr>
        <p:spPr>
          <a:xfrm>
            <a:off x="642909" y="6215063"/>
            <a:ext cx="6429421" cy="19"/>
          </a:xfrm>
          <a:prstGeom prst="line">
            <a:avLst/>
          </a:prstGeom>
          <a:ln w="12382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7000892" y="6215082"/>
            <a:ext cx="2143108" cy="0"/>
          </a:xfrm>
          <a:prstGeom prst="line">
            <a:avLst/>
          </a:prstGeom>
          <a:ln w="123825">
            <a:solidFill>
              <a:srgbClr val="66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517134" y="2119962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942923"/>
                </a:solidFill>
                <a:latin typeface="+mj-lt"/>
                <a:ea typeface="+mj-ea"/>
                <a:cs typeface="+mj-cs"/>
              </a:rPr>
              <a:t>Process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3373956" y="6324921"/>
            <a:ext cx="15023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400" b="1" dirty="0" err="1" smtClean="0">
                <a:solidFill>
                  <a:schemeClr val="accent2">
                    <a:lumMod val="75000"/>
                  </a:schemeClr>
                </a:solidFill>
              </a:rPr>
              <a:t>Feb</a:t>
            </a:r>
            <a:r>
              <a:rPr lang="da-DK" sz="24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2009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-973138" y="0"/>
            <a:ext cx="5508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 b="1" i="1">
                <a:solidFill>
                  <a:schemeClr val="accent2"/>
                </a:solidFill>
              </a:rPr>
              <a:t>Developing scenarios</a:t>
            </a:r>
          </a:p>
        </p:txBody>
      </p:sp>
      <p:sp>
        <p:nvSpPr>
          <p:cNvPr id="499716" name="Oval 4"/>
          <p:cNvSpPr>
            <a:spLocks noChangeArrowheads="1"/>
          </p:cNvSpPr>
          <p:nvPr/>
        </p:nvSpPr>
        <p:spPr bwMode="auto">
          <a:xfrm>
            <a:off x="3203575" y="476250"/>
            <a:ext cx="1439863" cy="11525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 sz="1400"/>
          </a:p>
        </p:txBody>
      </p:sp>
      <p:sp>
        <p:nvSpPr>
          <p:cNvPr id="499717" name="Oval 5"/>
          <p:cNvSpPr>
            <a:spLocks noChangeArrowheads="1"/>
          </p:cNvSpPr>
          <p:nvPr/>
        </p:nvSpPr>
        <p:spPr bwMode="auto">
          <a:xfrm>
            <a:off x="2484438" y="2420938"/>
            <a:ext cx="1800225" cy="1655762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18" name="Text Box 6"/>
          <p:cNvSpPr txBox="1">
            <a:spLocks noChangeArrowheads="1"/>
          </p:cNvSpPr>
          <p:nvPr/>
        </p:nvSpPr>
        <p:spPr bwMode="auto">
          <a:xfrm>
            <a:off x="2555875" y="2781300"/>
            <a:ext cx="1657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 b="1" dirty="0" err="1" smtClean="0">
                <a:solidFill>
                  <a:schemeClr val="bg1"/>
                </a:solidFill>
              </a:rPr>
              <a:t>ScenarioAnalyses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499719" name="Oval 7"/>
          <p:cNvSpPr>
            <a:spLocks noChangeArrowheads="1"/>
          </p:cNvSpPr>
          <p:nvPr/>
        </p:nvSpPr>
        <p:spPr bwMode="auto">
          <a:xfrm>
            <a:off x="3419475" y="5229225"/>
            <a:ext cx="1439863" cy="11525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20" name="Oval 8"/>
          <p:cNvSpPr>
            <a:spLocks noChangeArrowheads="1"/>
          </p:cNvSpPr>
          <p:nvPr/>
        </p:nvSpPr>
        <p:spPr bwMode="auto">
          <a:xfrm>
            <a:off x="1116013" y="4868863"/>
            <a:ext cx="1511300" cy="11525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21" name="Oval 9"/>
          <p:cNvSpPr>
            <a:spLocks noChangeArrowheads="1"/>
          </p:cNvSpPr>
          <p:nvPr/>
        </p:nvSpPr>
        <p:spPr bwMode="auto">
          <a:xfrm>
            <a:off x="179388" y="3716338"/>
            <a:ext cx="1439862" cy="11525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22" name="Oval 10"/>
          <p:cNvSpPr>
            <a:spLocks noChangeArrowheads="1"/>
          </p:cNvSpPr>
          <p:nvPr/>
        </p:nvSpPr>
        <p:spPr bwMode="auto">
          <a:xfrm>
            <a:off x="179388" y="2133600"/>
            <a:ext cx="1439862" cy="11525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23" name="Oval 11"/>
          <p:cNvSpPr>
            <a:spLocks noChangeArrowheads="1"/>
          </p:cNvSpPr>
          <p:nvPr/>
        </p:nvSpPr>
        <p:spPr bwMode="auto">
          <a:xfrm>
            <a:off x="1187450" y="692150"/>
            <a:ext cx="1584325" cy="11525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 sz="1400"/>
          </a:p>
        </p:txBody>
      </p:sp>
      <p:sp>
        <p:nvSpPr>
          <p:cNvPr id="499725" name="Text Box 13"/>
          <p:cNvSpPr txBox="1">
            <a:spLocks noChangeArrowheads="1"/>
          </p:cNvSpPr>
          <p:nvPr/>
        </p:nvSpPr>
        <p:spPr bwMode="auto">
          <a:xfrm>
            <a:off x="3636962" y="762640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/>
              <a:t>Fuel prices</a:t>
            </a:r>
          </a:p>
        </p:txBody>
      </p:sp>
      <p:sp>
        <p:nvSpPr>
          <p:cNvPr id="499726" name="Text Box 14"/>
          <p:cNvSpPr txBox="1">
            <a:spLocks noChangeArrowheads="1"/>
          </p:cNvSpPr>
          <p:nvPr/>
        </p:nvSpPr>
        <p:spPr bwMode="auto">
          <a:xfrm>
            <a:off x="1547813" y="979488"/>
            <a:ext cx="1023923" cy="5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/>
              <a:t>Energy demand</a:t>
            </a:r>
          </a:p>
        </p:txBody>
      </p:sp>
      <p:sp>
        <p:nvSpPr>
          <p:cNvPr id="499727" name="Text Box 15"/>
          <p:cNvSpPr txBox="1">
            <a:spLocks noChangeArrowheads="1"/>
          </p:cNvSpPr>
          <p:nvPr/>
        </p:nvSpPr>
        <p:spPr bwMode="auto">
          <a:xfrm>
            <a:off x="344469" y="4076700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/>
              <a:t>Infrastructure</a:t>
            </a:r>
          </a:p>
        </p:txBody>
      </p:sp>
      <p:sp>
        <p:nvSpPr>
          <p:cNvPr id="499728" name="Text Box 16"/>
          <p:cNvSpPr txBox="1">
            <a:spLocks noChangeArrowheads="1"/>
          </p:cNvSpPr>
          <p:nvPr/>
        </p:nvSpPr>
        <p:spPr bwMode="auto">
          <a:xfrm>
            <a:off x="1187450" y="5157788"/>
            <a:ext cx="13684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dirty="0" smtClean="0"/>
              <a:t>Technology</a:t>
            </a:r>
          </a:p>
          <a:p>
            <a:pPr algn="ctr">
              <a:spcBef>
                <a:spcPct val="50000"/>
              </a:spcBef>
            </a:pPr>
            <a:r>
              <a:rPr lang="en-CA" sz="1400" dirty="0" smtClean="0"/>
              <a:t>data</a:t>
            </a:r>
            <a:endParaRPr lang="en-CA" sz="1400" dirty="0"/>
          </a:p>
        </p:txBody>
      </p:sp>
      <p:sp>
        <p:nvSpPr>
          <p:cNvPr id="499729" name="Text Box 17"/>
          <p:cNvSpPr txBox="1">
            <a:spLocks noChangeArrowheads="1"/>
          </p:cNvSpPr>
          <p:nvPr/>
        </p:nvSpPr>
        <p:spPr bwMode="auto">
          <a:xfrm>
            <a:off x="3703641" y="5548986"/>
            <a:ext cx="1439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/>
              <a:t>Renewable resources</a:t>
            </a:r>
          </a:p>
        </p:txBody>
      </p:sp>
      <p:sp>
        <p:nvSpPr>
          <p:cNvPr id="499730" name="AutoShape 18"/>
          <p:cNvSpPr>
            <a:spLocks noChangeArrowheads="1"/>
          </p:cNvSpPr>
          <p:nvPr/>
        </p:nvSpPr>
        <p:spPr bwMode="auto">
          <a:xfrm rot="20400000">
            <a:off x="1479550" y="3740150"/>
            <a:ext cx="1079500" cy="142875"/>
          </a:xfrm>
          <a:prstGeom prst="rightArrow">
            <a:avLst>
              <a:gd name="adj1" fmla="val 50000"/>
              <a:gd name="adj2" fmla="val 188889"/>
            </a:avLst>
          </a:prstGeom>
          <a:solidFill>
            <a:srgbClr val="CCFFCC">
              <a:alpha val="24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31" name="AutoShape 19"/>
          <p:cNvSpPr>
            <a:spLocks noChangeArrowheads="1"/>
          </p:cNvSpPr>
          <p:nvPr/>
        </p:nvSpPr>
        <p:spPr bwMode="auto">
          <a:xfrm rot="18600000">
            <a:off x="2049462" y="436086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CCFFCC">
              <a:alpha val="24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32" name="AutoShape 20"/>
          <p:cNvSpPr>
            <a:spLocks noChangeArrowheads="1"/>
          </p:cNvSpPr>
          <p:nvPr/>
        </p:nvSpPr>
        <p:spPr bwMode="auto">
          <a:xfrm rot="36835345">
            <a:off x="3250406" y="4607719"/>
            <a:ext cx="1046163" cy="130175"/>
          </a:xfrm>
          <a:prstGeom prst="rightArrow">
            <a:avLst>
              <a:gd name="adj1" fmla="val 50000"/>
              <a:gd name="adj2" fmla="val 200915"/>
            </a:avLst>
          </a:prstGeom>
          <a:solidFill>
            <a:srgbClr val="CCFFCC">
              <a:alpha val="24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33" name="AutoShape 21"/>
          <p:cNvSpPr>
            <a:spLocks noChangeArrowheads="1"/>
          </p:cNvSpPr>
          <p:nvPr/>
        </p:nvSpPr>
        <p:spPr bwMode="auto">
          <a:xfrm rot="540000">
            <a:off x="1619250" y="2844800"/>
            <a:ext cx="865188" cy="155575"/>
          </a:xfrm>
          <a:prstGeom prst="rightArrow">
            <a:avLst>
              <a:gd name="adj1" fmla="val 50000"/>
              <a:gd name="adj2" fmla="val 139031"/>
            </a:avLst>
          </a:prstGeom>
          <a:solidFill>
            <a:srgbClr val="CCFFCC">
              <a:alpha val="24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34" name="AutoShape 22"/>
          <p:cNvSpPr>
            <a:spLocks noChangeArrowheads="1"/>
          </p:cNvSpPr>
          <p:nvPr/>
        </p:nvSpPr>
        <p:spPr bwMode="auto">
          <a:xfrm rot="3697342">
            <a:off x="2266157" y="2061369"/>
            <a:ext cx="865187" cy="142875"/>
          </a:xfrm>
          <a:prstGeom prst="rightArrow">
            <a:avLst>
              <a:gd name="adj1" fmla="val 50000"/>
              <a:gd name="adj2" fmla="val 151389"/>
            </a:avLst>
          </a:prstGeom>
          <a:solidFill>
            <a:srgbClr val="CCFFCC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35" name="AutoShape 23"/>
          <p:cNvSpPr>
            <a:spLocks noChangeArrowheads="1"/>
          </p:cNvSpPr>
          <p:nvPr/>
        </p:nvSpPr>
        <p:spPr bwMode="auto">
          <a:xfrm rot="5736456">
            <a:off x="3353594" y="1983581"/>
            <a:ext cx="720725" cy="150813"/>
          </a:xfrm>
          <a:prstGeom prst="rightArrow">
            <a:avLst>
              <a:gd name="adj1" fmla="val 50000"/>
              <a:gd name="adj2" fmla="val 119473"/>
            </a:avLst>
          </a:prstGeom>
          <a:solidFill>
            <a:srgbClr val="CCFFCC">
              <a:alpha val="24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9737" name="Text Box 25"/>
          <p:cNvSpPr txBox="1">
            <a:spLocks noChangeArrowheads="1"/>
          </p:cNvSpPr>
          <p:nvPr/>
        </p:nvSpPr>
        <p:spPr bwMode="auto">
          <a:xfrm>
            <a:off x="487346" y="2428868"/>
            <a:ext cx="1655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 smtClean="0"/>
              <a:t>Efficiency measures</a:t>
            </a:r>
            <a:endParaRPr lang="en-CA" sz="1400" dirty="0"/>
          </a:p>
        </p:txBody>
      </p:sp>
      <p:pic>
        <p:nvPicPr>
          <p:cNvPr id="499739" name="Picture 27"/>
          <p:cNvPicPr>
            <a:picLocks noChangeAspect="1" noChangeArrowheads="1"/>
          </p:cNvPicPr>
          <p:nvPr/>
        </p:nvPicPr>
        <p:blipFill>
          <a:blip r:embed="rId3" cstate="print">
            <a:lum bright="20000" contrast="-22000"/>
          </a:blip>
          <a:srcRect/>
          <a:stretch>
            <a:fillRect/>
          </a:stretch>
        </p:blipFill>
        <p:spPr bwMode="auto">
          <a:xfrm>
            <a:off x="6357979" y="5143533"/>
            <a:ext cx="190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9752" name="Rectangle 40"/>
          <p:cNvSpPr>
            <a:spLocks noChangeArrowheads="1"/>
          </p:cNvSpPr>
          <p:nvPr/>
        </p:nvSpPr>
        <p:spPr bwMode="auto">
          <a:xfrm>
            <a:off x="3779838" y="0"/>
            <a:ext cx="5364162" cy="188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7" name="Højre-venstrepil 36"/>
          <p:cNvSpPr/>
          <p:nvPr/>
        </p:nvSpPr>
        <p:spPr>
          <a:xfrm>
            <a:off x="4500562" y="3000372"/>
            <a:ext cx="1143008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Tekstboks 37"/>
          <p:cNvSpPr txBox="1"/>
          <p:nvPr/>
        </p:nvSpPr>
        <p:spPr>
          <a:xfrm>
            <a:off x="6572264" y="78579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 err="1" smtClean="0">
                <a:solidFill>
                  <a:schemeClr val="accent2">
                    <a:lumMod val="75000"/>
                  </a:schemeClr>
                </a:solidFill>
              </a:rPr>
              <a:t>Stakeholder</a:t>
            </a:r>
            <a:r>
              <a:rPr lang="da-DK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a-DK" b="1" i="1" dirty="0" err="1" smtClean="0">
                <a:solidFill>
                  <a:schemeClr val="accent2">
                    <a:lumMod val="75000"/>
                  </a:schemeClr>
                </a:solidFill>
              </a:rPr>
              <a:t>dialogue</a:t>
            </a:r>
            <a:endParaRPr lang="da-DK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0" name="Diagram 39"/>
          <p:cNvGraphicFramePr/>
          <p:nvPr/>
        </p:nvGraphicFramePr>
        <p:xfrm>
          <a:off x="5643570" y="1643050"/>
          <a:ext cx="3429024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5780" name="Group 4"/>
          <p:cNvGrpSpPr>
            <a:grpSpLocks noChangeAspect="1"/>
          </p:cNvGrpSpPr>
          <p:nvPr/>
        </p:nvGrpSpPr>
        <p:grpSpPr bwMode="auto">
          <a:xfrm>
            <a:off x="6697692" y="5464198"/>
            <a:ext cx="2089150" cy="1250950"/>
            <a:chOff x="4174" y="3262"/>
            <a:chExt cx="1316" cy="788"/>
          </a:xfrm>
        </p:grpSpPr>
        <p:sp>
          <p:nvSpPr>
            <p:cNvPr id="7577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74" y="3262"/>
              <a:ext cx="1316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4187" y="3275"/>
              <a:ext cx="1289" cy="76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4308" y="3441"/>
              <a:ext cx="1108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83" name="Line 7"/>
            <p:cNvSpPr>
              <a:spLocks noChangeShapeType="1"/>
            </p:cNvSpPr>
            <p:nvPr/>
          </p:nvSpPr>
          <p:spPr bwMode="auto">
            <a:xfrm>
              <a:off x="4308" y="3785"/>
              <a:ext cx="1108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>
              <a:off x="4308" y="3699"/>
              <a:ext cx="1108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>
              <a:off x="4308" y="3613"/>
              <a:ext cx="1108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86" name="Line 10"/>
            <p:cNvSpPr>
              <a:spLocks noChangeShapeType="1"/>
            </p:cNvSpPr>
            <p:nvPr/>
          </p:nvSpPr>
          <p:spPr bwMode="auto">
            <a:xfrm>
              <a:off x="4308" y="3527"/>
              <a:ext cx="1108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>
              <a:off x="4308" y="3441"/>
              <a:ext cx="1108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4308" y="3441"/>
              <a:ext cx="1108" cy="430"/>
            </a:xfrm>
            <a:prstGeom prst="rect">
              <a:avLst/>
            </a:prstGeom>
            <a:noFill/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4374" y="3795"/>
              <a:ext cx="89" cy="76"/>
            </a:xfrm>
            <a:prstGeom prst="rect">
              <a:avLst/>
            </a:prstGeom>
            <a:solidFill>
              <a:srgbClr val="9999FF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4596" y="3780"/>
              <a:ext cx="88" cy="91"/>
            </a:xfrm>
            <a:prstGeom prst="rect">
              <a:avLst/>
            </a:prstGeom>
            <a:solidFill>
              <a:srgbClr val="9999FF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4816" y="3791"/>
              <a:ext cx="90" cy="80"/>
            </a:xfrm>
            <a:prstGeom prst="rect">
              <a:avLst/>
            </a:prstGeom>
            <a:solidFill>
              <a:srgbClr val="9999FF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5039" y="3828"/>
              <a:ext cx="87" cy="43"/>
            </a:xfrm>
            <a:prstGeom prst="rect">
              <a:avLst/>
            </a:prstGeom>
            <a:solidFill>
              <a:srgbClr val="9999FF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5259" y="3787"/>
              <a:ext cx="90" cy="84"/>
            </a:xfrm>
            <a:prstGeom prst="rect">
              <a:avLst/>
            </a:prstGeom>
            <a:solidFill>
              <a:srgbClr val="9999FF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4374" y="3710"/>
              <a:ext cx="89" cy="85"/>
            </a:xfrm>
            <a:prstGeom prst="rect">
              <a:avLst/>
            </a:prstGeom>
            <a:solidFill>
              <a:srgbClr val="FF00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4596" y="3679"/>
              <a:ext cx="88" cy="101"/>
            </a:xfrm>
            <a:prstGeom prst="rect">
              <a:avLst/>
            </a:prstGeom>
            <a:solidFill>
              <a:srgbClr val="FF00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4816" y="3617"/>
              <a:ext cx="90" cy="174"/>
            </a:xfrm>
            <a:prstGeom prst="rect">
              <a:avLst/>
            </a:prstGeom>
            <a:solidFill>
              <a:srgbClr val="FF00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5039" y="3796"/>
              <a:ext cx="87" cy="32"/>
            </a:xfrm>
            <a:prstGeom prst="rect">
              <a:avLst/>
            </a:prstGeom>
            <a:solidFill>
              <a:srgbClr val="FF00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5259" y="3667"/>
              <a:ext cx="90" cy="120"/>
            </a:xfrm>
            <a:prstGeom prst="rect">
              <a:avLst/>
            </a:prstGeom>
            <a:solidFill>
              <a:srgbClr val="FF00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799" name="Rectangle 23"/>
            <p:cNvSpPr>
              <a:spLocks noChangeArrowheads="1"/>
            </p:cNvSpPr>
            <p:nvPr/>
          </p:nvSpPr>
          <p:spPr bwMode="auto">
            <a:xfrm>
              <a:off x="4374" y="3604"/>
              <a:ext cx="89" cy="106"/>
            </a:xfrm>
            <a:prstGeom prst="rect">
              <a:avLst/>
            </a:prstGeom>
            <a:solidFill>
              <a:srgbClr val="00FF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00" name="Rectangle 24"/>
            <p:cNvSpPr>
              <a:spLocks noChangeArrowheads="1"/>
            </p:cNvSpPr>
            <p:nvPr/>
          </p:nvSpPr>
          <p:spPr bwMode="auto">
            <a:xfrm>
              <a:off x="4596" y="3580"/>
              <a:ext cx="88" cy="99"/>
            </a:xfrm>
            <a:prstGeom prst="rect">
              <a:avLst/>
            </a:prstGeom>
            <a:solidFill>
              <a:srgbClr val="00FF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auto">
            <a:xfrm>
              <a:off x="4816" y="3516"/>
              <a:ext cx="90" cy="101"/>
            </a:xfrm>
            <a:prstGeom prst="rect">
              <a:avLst/>
            </a:prstGeom>
            <a:solidFill>
              <a:srgbClr val="00FF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02" name="Rectangle 26"/>
            <p:cNvSpPr>
              <a:spLocks noChangeArrowheads="1"/>
            </p:cNvSpPr>
            <p:nvPr/>
          </p:nvSpPr>
          <p:spPr bwMode="auto">
            <a:xfrm>
              <a:off x="5039" y="3770"/>
              <a:ext cx="87" cy="26"/>
            </a:xfrm>
            <a:prstGeom prst="rect">
              <a:avLst/>
            </a:prstGeom>
            <a:solidFill>
              <a:srgbClr val="00FF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03" name="Rectangle 27"/>
            <p:cNvSpPr>
              <a:spLocks noChangeArrowheads="1"/>
            </p:cNvSpPr>
            <p:nvPr/>
          </p:nvSpPr>
          <p:spPr bwMode="auto">
            <a:xfrm>
              <a:off x="5259" y="3580"/>
              <a:ext cx="90" cy="87"/>
            </a:xfrm>
            <a:prstGeom prst="rect">
              <a:avLst/>
            </a:prstGeom>
            <a:solidFill>
              <a:srgbClr val="00FF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>
              <a:off x="4308" y="3441"/>
              <a:ext cx="1" cy="43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4297" y="3871"/>
              <a:ext cx="11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>
              <a:off x="4297" y="3785"/>
              <a:ext cx="11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07" name="Line 31"/>
            <p:cNvSpPr>
              <a:spLocks noChangeShapeType="1"/>
            </p:cNvSpPr>
            <p:nvPr/>
          </p:nvSpPr>
          <p:spPr bwMode="auto">
            <a:xfrm>
              <a:off x="4297" y="3699"/>
              <a:ext cx="11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08" name="Line 32"/>
            <p:cNvSpPr>
              <a:spLocks noChangeShapeType="1"/>
            </p:cNvSpPr>
            <p:nvPr/>
          </p:nvSpPr>
          <p:spPr bwMode="auto">
            <a:xfrm>
              <a:off x="4297" y="3613"/>
              <a:ext cx="11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09" name="Line 33"/>
            <p:cNvSpPr>
              <a:spLocks noChangeShapeType="1"/>
            </p:cNvSpPr>
            <p:nvPr/>
          </p:nvSpPr>
          <p:spPr bwMode="auto">
            <a:xfrm>
              <a:off x="4297" y="3527"/>
              <a:ext cx="11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10" name="Line 34"/>
            <p:cNvSpPr>
              <a:spLocks noChangeShapeType="1"/>
            </p:cNvSpPr>
            <p:nvPr/>
          </p:nvSpPr>
          <p:spPr bwMode="auto">
            <a:xfrm>
              <a:off x="4297" y="3441"/>
              <a:ext cx="11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>
              <a:off x="4308" y="3871"/>
              <a:ext cx="1108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12" name="Line 36"/>
            <p:cNvSpPr>
              <a:spLocks noChangeShapeType="1"/>
            </p:cNvSpPr>
            <p:nvPr/>
          </p:nvSpPr>
          <p:spPr bwMode="auto">
            <a:xfrm flipV="1">
              <a:off x="4308" y="3871"/>
              <a:ext cx="1" cy="1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13" name="Line 37"/>
            <p:cNvSpPr>
              <a:spLocks noChangeShapeType="1"/>
            </p:cNvSpPr>
            <p:nvPr/>
          </p:nvSpPr>
          <p:spPr bwMode="auto">
            <a:xfrm flipV="1">
              <a:off x="4531" y="3871"/>
              <a:ext cx="1" cy="1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14" name="Line 38"/>
            <p:cNvSpPr>
              <a:spLocks noChangeShapeType="1"/>
            </p:cNvSpPr>
            <p:nvPr/>
          </p:nvSpPr>
          <p:spPr bwMode="auto">
            <a:xfrm flipV="1">
              <a:off x="4751" y="3871"/>
              <a:ext cx="1" cy="1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15" name="Line 39"/>
            <p:cNvSpPr>
              <a:spLocks noChangeShapeType="1"/>
            </p:cNvSpPr>
            <p:nvPr/>
          </p:nvSpPr>
          <p:spPr bwMode="auto">
            <a:xfrm flipV="1">
              <a:off x="4973" y="3871"/>
              <a:ext cx="1" cy="1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16" name="Line 40"/>
            <p:cNvSpPr>
              <a:spLocks noChangeShapeType="1"/>
            </p:cNvSpPr>
            <p:nvPr/>
          </p:nvSpPr>
          <p:spPr bwMode="auto">
            <a:xfrm flipV="1">
              <a:off x="5194" y="3871"/>
              <a:ext cx="1" cy="1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17" name="Line 41"/>
            <p:cNvSpPr>
              <a:spLocks noChangeShapeType="1"/>
            </p:cNvSpPr>
            <p:nvPr/>
          </p:nvSpPr>
          <p:spPr bwMode="auto">
            <a:xfrm flipV="1">
              <a:off x="5416" y="3871"/>
              <a:ext cx="1" cy="1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18" name="Rectangle 42"/>
            <p:cNvSpPr>
              <a:spLocks noChangeArrowheads="1"/>
            </p:cNvSpPr>
            <p:nvPr/>
          </p:nvSpPr>
          <p:spPr bwMode="auto">
            <a:xfrm>
              <a:off x="4282" y="3305"/>
              <a:ext cx="30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CO2-emissions</a:t>
              </a: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19" name="Rectangle 43"/>
            <p:cNvSpPr>
              <a:spLocks noChangeArrowheads="1"/>
            </p:cNvSpPr>
            <p:nvPr/>
          </p:nvSpPr>
          <p:spPr bwMode="auto">
            <a:xfrm>
              <a:off x="4260" y="3849"/>
              <a:ext cx="41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20" name="Rectangle 44"/>
            <p:cNvSpPr>
              <a:spLocks noChangeArrowheads="1"/>
            </p:cNvSpPr>
            <p:nvPr/>
          </p:nvSpPr>
          <p:spPr bwMode="auto">
            <a:xfrm>
              <a:off x="4239" y="3763"/>
              <a:ext cx="63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21" name="Rectangle 45"/>
            <p:cNvSpPr>
              <a:spLocks noChangeArrowheads="1"/>
            </p:cNvSpPr>
            <p:nvPr/>
          </p:nvSpPr>
          <p:spPr bwMode="auto">
            <a:xfrm>
              <a:off x="4219" y="3677"/>
              <a:ext cx="8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22" name="Rectangle 46"/>
            <p:cNvSpPr>
              <a:spLocks noChangeArrowheads="1"/>
            </p:cNvSpPr>
            <p:nvPr/>
          </p:nvSpPr>
          <p:spPr bwMode="auto">
            <a:xfrm>
              <a:off x="4219" y="3591"/>
              <a:ext cx="8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23" name="Rectangle 47"/>
            <p:cNvSpPr>
              <a:spLocks noChangeArrowheads="1"/>
            </p:cNvSpPr>
            <p:nvPr/>
          </p:nvSpPr>
          <p:spPr bwMode="auto">
            <a:xfrm>
              <a:off x="4219" y="3505"/>
              <a:ext cx="8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24" name="Rectangle 48"/>
            <p:cNvSpPr>
              <a:spLocks noChangeArrowheads="1"/>
            </p:cNvSpPr>
            <p:nvPr/>
          </p:nvSpPr>
          <p:spPr bwMode="auto">
            <a:xfrm>
              <a:off x="4219" y="3419"/>
              <a:ext cx="8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250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25" name="Rectangle 49"/>
            <p:cNvSpPr>
              <a:spLocks noChangeArrowheads="1"/>
            </p:cNvSpPr>
            <p:nvPr/>
          </p:nvSpPr>
          <p:spPr bwMode="auto">
            <a:xfrm>
              <a:off x="4335" y="3905"/>
              <a:ext cx="19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DG TREN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26" name="Rectangle 50"/>
            <p:cNvSpPr>
              <a:spLocks noChangeArrowheads="1"/>
            </p:cNvSpPr>
            <p:nvPr/>
          </p:nvSpPr>
          <p:spPr bwMode="auto">
            <a:xfrm>
              <a:off x="4378" y="3953"/>
              <a:ext cx="106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1990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27" name="Rectangle 51"/>
            <p:cNvSpPr>
              <a:spLocks noChangeArrowheads="1"/>
            </p:cNvSpPr>
            <p:nvPr/>
          </p:nvSpPr>
          <p:spPr bwMode="auto">
            <a:xfrm>
              <a:off x="4557" y="3905"/>
              <a:ext cx="19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DG TREN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28" name="Rectangle 52"/>
            <p:cNvSpPr>
              <a:spLocks noChangeArrowheads="1"/>
            </p:cNvSpPr>
            <p:nvPr/>
          </p:nvSpPr>
          <p:spPr bwMode="auto">
            <a:xfrm>
              <a:off x="4600" y="3953"/>
              <a:ext cx="106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2005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29" name="Rectangle 53"/>
            <p:cNvSpPr>
              <a:spLocks noChangeArrowheads="1"/>
            </p:cNvSpPr>
            <p:nvPr/>
          </p:nvSpPr>
          <p:spPr bwMode="auto">
            <a:xfrm>
              <a:off x="4773" y="3905"/>
              <a:ext cx="207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Ref_North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30" name="Rectangle 54"/>
            <p:cNvSpPr>
              <a:spLocks noChangeArrowheads="1"/>
            </p:cNvSpPr>
            <p:nvPr/>
          </p:nvSpPr>
          <p:spPr bwMode="auto">
            <a:xfrm>
              <a:off x="5035" y="3905"/>
              <a:ext cx="123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North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31" name="Rectangle 55"/>
            <p:cNvSpPr>
              <a:spLocks noChangeArrowheads="1"/>
            </p:cNvSpPr>
            <p:nvPr/>
          </p:nvSpPr>
          <p:spPr bwMode="auto">
            <a:xfrm>
              <a:off x="5007" y="3953"/>
              <a:ext cx="185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Scenario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32" name="Rectangle 56"/>
            <p:cNvSpPr>
              <a:spLocks noChangeArrowheads="1"/>
            </p:cNvSpPr>
            <p:nvPr/>
          </p:nvSpPr>
          <p:spPr bwMode="auto">
            <a:xfrm>
              <a:off x="5222" y="3905"/>
              <a:ext cx="19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DG TREN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33" name="Rectangle 57"/>
            <p:cNvSpPr>
              <a:spLocks noChangeArrowheads="1"/>
            </p:cNvSpPr>
            <p:nvPr/>
          </p:nvSpPr>
          <p:spPr bwMode="auto">
            <a:xfrm>
              <a:off x="5264" y="3953"/>
              <a:ext cx="106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5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2030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34" name="Rectangle 58"/>
            <p:cNvSpPr>
              <a:spLocks noChangeArrowheads="1"/>
            </p:cNvSpPr>
            <p:nvPr/>
          </p:nvSpPr>
          <p:spPr bwMode="auto">
            <a:xfrm>
              <a:off x="4861" y="3275"/>
              <a:ext cx="517" cy="27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35" name="Rectangle 59"/>
            <p:cNvSpPr>
              <a:spLocks noChangeArrowheads="1"/>
            </p:cNvSpPr>
            <p:nvPr/>
          </p:nvSpPr>
          <p:spPr bwMode="auto">
            <a:xfrm>
              <a:off x="4912" y="3301"/>
              <a:ext cx="18" cy="19"/>
            </a:xfrm>
            <a:prstGeom prst="rect">
              <a:avLst/>
            </a:prstGeom>
            <a:solidFill>
              <a:srgbClr val="CCFFFF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36" name="Rectangle 60"/>
            <p:cNvSpPr>
              <a:spLocks noChangeArrowheads="1"/>
            </p:cNvSpPr>
            <p:nvPr/>
          </p:nvSpPr>
          <p:spPr bwMode="auto">
            <a:xfrm>
              <a:off x="4940" y="3294"/>
              <a:ext cx="207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4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Storage CO2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37" name="Rectangle 61"/>
            <p:cNvSpPr>
              <a:spLocks noChangeArrowheads="1"/>
            </p:cNvSpPr>
            <p:nvPr/>
          </p:nvSpPr>
          <p:spPr bwMode="auto">
            <a:xfrm>
              <a:off x="4912" y="3369"/>
              <a:ext cx="18" cy="18"/>
            </a:xfrm>
            <a:prstGeom prst="rect">
              <a:avLst/>
            </a:prstGeom>
            <a:solidFill>
              <a:srgbClr val="00FF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38" name="Rectangle 62"/>
            <p:cNvSpPr>
              <a:spLocks noChangeArrowheads="1"/>
            </p:cNvSpPr>
            <p:nvPr/>
          </p:nvSpPr>
          <p:spPr bwMode="auto">
            <a:xfrm>
              <a:off x="4940" y="3361"/>
              <a:ext cx="213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4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Other energy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39" name="Rectangle 63"/>
            <p:cNvSpPr>
              <a:spLocks noChangeArrowheads="1"/>
            </p:cNvSpPr>
            <p:nvPr/>
          </p:nvSpPr>
          <p:spPr bwMode="auto">
            <a:xfrm>
              <a:off x="4912" y="3436"/>
              <a:ext cx="18" cy="18"/>
            </a:xfrm>
            <a:prstGeom prst="rect">
              <a:avLst/>
            </a:prstGeom>
            <a:solidFill>
              <a:srgbClr val="FF0000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40" name="Rectangle 64"/>
            <p:cNvSpPr>
              <a:spLocks noChangeArrowheads="1"/>
            </p:cNvSpPr>
            <p:nvPr/>
          </p:nvSpPr>
          <p:spPr bwMode="auto">
            <a:xfrm>
              <a:off x="4940" y="3428"/>
              <a:ext cx="431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4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Electricity and district heat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41" name="Rectangle 65"/>
            <p:cNvSpPr>
              <a:spLocks noChangeArrowheads="1"/>
            </p:cNvSpPr>
            <p:nvPr/>
          </p:nvSpPr>
          <p:spPr bwMode="auto">
            <a:xfrm>
              <a:off x="4912" y="3501"/>
              <a:ext cx="18" cy="19"/>
            </a:xfrm>
            <a:prstGeom prst="rect">
              <a:avLst/>
            </a:prstGeom>
            <a:solidFill>
              <a:srgbClr val="9999FF"/>
            </a:solidFill>
            <a:ln w="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842" name="Rectangle 66"/>
            <p:cNvSpPr>
              <a:spLocks noChangeArrowheads="1"/>
            </p:cNvSpPr>
            <p:nvPr/>
          </p:nvSpPr>
          <p:spPr bwMode="auto">
            <a:xfrm>
              <a:off x="4940" y="3494"/>
              <a:ext cx="148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4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Tranport</a:t>
              </a: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43" name="Rectangle 67"/>
            <p:cNvSpPr>
              <a:spLocks noChangeArrowheads="1"/>
            </p:cNvSpPr>
            <p:nvPr/>
          </p:nvSpPr>
          <p:spPr bwMode="auto">
            <a:xfrm>
              <a:off x="4187" y="3275"/>
              <a:ext cx="1289" cy="762"/>
            </a:xfrm>
            <a:prstGeom prst="rect">
              <a:avLst/>
            </a:prstGeom>
            <a:noFill/>
            <a:ln w="0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08" name="Tekstboks 107"/>
          <p:cNvSpPr txBox="1"/>
          <p:nvPr/>
        </p:nvSpPr>
        <p:spPr>
          <a:xfrm>
            <a:off x="6643702" y="47863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 err="1" smtClean="0">
                <a:solidFill>
                  <a:schemeClr val="accent2">
                    <a:lumMod val="75000"/>
                  </a:schemeClr>
                </a:solidFill>
              </a:rPr>
              <a:t>Results</a:t>
            </a:r>
            <a:endParaRPr lang="da-DK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9" name="Opad-nedadgående pil 108"/>
          <p:cNvSpPr/>
          <p:nvPr/>
        </p:nvSpPr>
        <p:spPr>
          <a:xfrm>
            <a:off x="7358082" y="4286256"/>
            <a:ext cx="285752" cy="4286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043890" cy="368280"/>
          </a:xfrm>
        </p:spPr>
        <p:txBody>
          <a:bodyPr/>
          <a:lstStyle/>
          <a:p>
            <a:r>
              <a:rPr lang="da-DK" dirty="0" err="1" smtClean="0"/>
              <a:t>Phase</a:t>
            </a:r>
            <a:r>
              <a:rPr lang="da-DK" dirty="0" smtClean="0"/>
              <a:t> I</a:t>
            </a: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0" y="785794"/>
            <a:ext cx="84366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46" y="500042"/>
            <a:ext cx="46222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2000240"/>
            <a:ext cx="4572032" cy="39810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5500726" cy="342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57562"/>
            <a:ext cx="4500562" cy="330302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ekstboks 10"/>
          <p:cNvSpPr txBox="1"/>
          <p:nvPr/>
        </p:nvSpPr>
        <p:spPr>
          <a:xfrm>
            <a:off x="571472" y="4214818"/>
            <a:ext cx="24392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i="1" dirty="0" err="1" smtClean="0"/>
              <a:t>Two</a:t>
            </a:r>
            <a:r>
              <a:rPr lang="da-DK" sz="1600" b="1" i="1" dirty="0" smtClean="0"/>
              <a:t> scenarios for 2030</a:t>
            </a:r>
          </a:p>
          <a:p>
            <a:endParaRPr lang="da-DK" sz="1600" b="1" i="1" dirty="0" smtClean="0"/>
          </a:p>
          <a:p>
            <a:r>
              <a:rPr lang="da-DK" sz="1600" b="1" i="1" dirty="0" err="1" smtClean="0"/>
              <a:t>Two</a:t>
            </a:r>
            <a:r>
              <a:rPr lang="da-DK" sz="1600" b="1" i="1" dirty="0" smtClean="0"/>
              <a:t> </a:t>
            </a:r>
            <a:r>
              <a:rPr lang="da-DK" sz="1600" b="1" i="1" dirty="0" err="1" smtClean="0"/>
              <a:t>t</a:t>
            </a:r>
            <a:r>
              <a:rPr lang="da-DK" sz="1600" b="1" i="1" dirty="0" err="1" smtClean="0"/>
              <a:t>argets</a:t>
            </a:r>
            <a:endParaRPr lang="da-DK" sz="1600" b="1" i="1" dirty="0" smtClean="0"/>
          </a:p>
          <a:p>
            <a:r>
              <a:rPr lang="da-DK" sz="1600" i="1" dirty="0" smtClean="0"/>
              <a:t>CO</a:t>
            </a:r>
            <a:r>
              <a:rPr lang="da-DK" sz="1600" i="1" baseline="-25000" dirty="0" smtClean="0"/>
              <a:t>2</a:t>
            </a:r>
            <a:r>
              <a:rPr lang="da-DK" sz="1600" i="1" dirty="0" smtClean="0"/>
              <a:t>  </a:t>
            </a:r>
            <a:r>
              <a:rPr lang="da-DK" sz="1600" i="1" dirty="0" smtClean="0"/>
              <a:t>-50 % (1990)</a:t>
            </a:r>
          </a:p>
          <a:p>
            <a:r>
              <a:rPr lang="da-DK" sz="1600" i="1" dirty="0" smtClean="0"/>
              <a:t>Oil     </a:t>
            </a:r>
            <a:r>
              <a:rPr lang="da-DK" sz="1600" i="1" dirty="0" smtClean="0"/>
              <a:t>-50 % (2005)</a:t>
            </a:r>
          </a:p>
          <a:p>
            <a:endParaRPr lang="da-D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429024" cy="928694"/>
          </a:xfrm>
        </p:spPr>
        <p:txBody>
          <a:bodyPr>
            <a:noAutofit/>
          </a:bodyPr>
          <a:lstStyle/>
          <a:p>
            <a:r>
              <a:rPr lang="da-DK" sz="2400" dirty="0" smtClean="0"/>
              <a:t>Energy </a:t>
            </a:r>
            <a:r>
              <a:rPr lang="da-DK" sz="2400" dirty="0" err="1" smtClean="0"/>
              <a:t>consumption</a:t>
            </a:r>
            <a:r>
              <a:rPr lang="da-DK" sz="2400" dirty="0" smtClean="0"/>
              <a:t> and CO2-emissions</a:t>
            </a:r>
            <a:endParaRPr lang="da-DK" sz="2400" dirty="0"/>
          </a:p>
        </p:txBody>
      </p:sp>
      <p:pic>
        <p:nvPicPr>
          <p:cNvPr id="7" name="Billed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5"/>
            <a:ext cx="4786314" cy="293085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Billed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31096"/>
            <a:ext cx="5357818" cy="351009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da-DK" dirty="0" err="1" smtClean="0"/>
              <a:t>Phase</a:t>
            </a:r>
            <a:r>
              <a:rPr lang="da-DK" dirty="0" smtClean="0"/>
              <a:t> II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85926"/>
            <a:ext cx="5186370" cy="47149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Targets</a:t>
            </a:r>
          </a:p>
          <a:p>
            <a:pPr lvl="1"/>
            <a:r>
              <a:rPr lang="en-US" sz="1800" dirty="0" smtClean="0"/>
              <a:t>2020: EU targets for CO2 and RE</a:t>
            </a:r>
          </a:p>
          <a:p>
            <a:pPr lvl="1"/>
            <a:r>
              <a:rPr lang="en-US" sz="1800" dirty="0" smtClean="0"/>
              <a:t>2030: 50 % CO2 reduction compared to 1990</a:t>
            </a:r>
          </a:p>
          <a:p>
            <a:r>
              <a:rPr lang="da-DK" sz="2000" dirty="0" smtClean="0"/>
              <a:t>Model </a:t>
            </a:r>
            <a:r>
              <a:rPr lang="da-DK" sz="2000" dirty="0" err="1" smtClean="0"/>
              <a:t>decides</a:t>
            </a:r>
            <a:r>
              <a:rPr lang="da-DK" sz="2000" dirty="0" smtClean="0"/>
              <a:t> new </a:t>
            </a:r>
            <a:r>
              <a:rPr lang="da-DK" sz="2000" dirty="0" err="1" smtClean="0"/>
              <a:t>investments</a:t>
            </a:r>
            <a:r>
              <a:rPr lang="da-DK" sz="2000" dirty="0" smtClean="0"/>
              <a:t> in generation </a:t>
            </a:r>
            <a:r>
              <a:rPr lang="da-DK" sz="2000" dirty="0" err="1" smtClean="0"/>
              <a:t>capacity</a:t>
            </a:r>
            <a:r>
              <a:rPr lang="da-DK" sz="2000" dirty="0" smtClean="0"/>
              <a:t> </a:t>
            </a:r>
            <a:r>
              <a:rPr lang="da-DK" sz="2000" dirty="0" err="1" smtClean="0"/>
              <a:t>except</a:t>
            </a:r>
            <a:r>
              <a:rPr lang="da-DK" sz="2000" dirty="0" smtClean="0"/>
              <a:t> </a:t>
            </a:r>
            <a:r>
              <a:rPr lang="da-DK" sz="2000" dirty="0" err="1" smtClean="0"/>
              <a:t>nuclear</a:t>
            </a:r>
            <a:r>
              <a:rPr lang="da-DK" sz="2000" dirty="0" smtClean="0"/>
              <a:t> and </a:t>
            </a:r>
            <a:r>
              <a:rPr lang="da-DK" sz="2000" dirty="0" err="1" smtClean="0"/>
              <a:t>hydro</a:t>
            </a:r>
            <a:r>
              <a:rPr lang="da-DK" sz="2000" dirty="0" smtClean="0"/>
              <a:t> power</a:t>
            </a:r>
          </a:p>
          <a:p>
            <a:r>
              <a:rPr lang="da-DK" sz="2000" dirty="0" err="1" smtClean="0"/>
              <a:t>Fuel</a:t>
            </a:r>
            <a:r>
              <a:rPr lang="da-DK" sz="2000" dirty="0" smtClean="0"/>
              <a:t> </a:t>
            </a:r>
            <a:r>
              <a:rPr lang="da-DK" sz="2000" dirty="0" err="1" smtClean="0"/>
              <a:t>prices</a:t>
            </a:r>
            <a:r>
              <a:rPr lang="da-DK" sz="2000" dirty="0" smtClean="0"/>
              <a:t> </a:t>
            </a:r>
            <a:r>
              <a:rPr lang="da-DK" sz="2000" dirty="0" err="1" smtClean="0"/>
              <a:t>according</a:t>
            </a:r>
            <a:r>
              <a:rPr lang="da-DK" sz="2000" dirty="0" smtClean="0"/>
              <a:t> to International Energy Agency (WEO 2008) -  </a:t>
            </a:r>
            <a:r>
              <a:rPr lang="da-DK" sz="1200" dirty="0" smtClean="0"/>
              <a:t>120 $/</a:t>
            </a:r>
            <a:r>
              <a:rPr lang="da-DK" sz="1200" dirty="0" err="1" smtClean="0"/>
              <a:t>bbl</a:t>
            </a:r>
            <a:r>
              <a:rPr lang="da-DK" sz="1200" dirty="0" smtClean="0"/>
              <a:t> in 2030</a:t>
            </a:r>
            <a:endParaRPr lang="da-DK" sz="2000" dirty="0" smtClean="0"/>
          </a:p>
          <a:p>
            <a:r>
              <a:rPr lang="da-DK" sz="2000" dirty="0" smtClean="0"/>
              <a:t>Baseline scenario and </a:t>
            </a:r>
            <a:r>
              <a:rPr lang="da-DK" sz="2000" dirty="0" err="1" smtClean="0"/>
              <a:t>three</a:t>
            </a:r>
            <a:r>
              <a:rPr lang="da-DK" sz="2000" dirty="0" smtClean="0"/>
              <a:t> variations</a:t>
            </a:r>
          </a:p>
          <a:p>
            <a:pPr lvl="1"/>
            <a:r>
              <a:rPr lang="en-US" sz="1600" dirty="0" smtClean="0"/>
              <a:t>regional targets for renewable energy</a:t>
            </a:r>
            <a:endParaRPr lang="da-DK" sz="1600" dirty="0" smtClean="0"/>
          </a:p>
          <a:p>
            <a:pPr lvl="1"/>
            <a:r>
              <a:rPr lang="en-US" sz="1600" dirty="0" smtClean="0"/>
              <a:t>Lower electricity demand</a:t>
            </a:r>
          </a:p>
          <a:p>
            <a:pPr lvl="1"/>
            <a:r>
              <a:rPr lang="en-US" sz="1600" dirty="0" smtClean="0"/>
              <a:t>More CO2-reduction in 2020</a:t>
            </a:r>
            <a:endParaRPr lang="da-DK" sz="16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en-US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pPr lvl="1"/>
            <a:endParaRPr lang="da-DK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524" y="1857364"/>
            <a:ext cx="3134288" cy="3000396"/>
          </a:xfrm>
          <a:prstGeom prst="rect">
            <a:avLst/>
          </a:prstGeom>
          <a:noFill/>
        </p:spPr>
      </p:pic>
      <p:sp>
        <p:nvSpPr>
          <p:cNvPr id="6" name="Rektangel 5"/>
          <p:cNvSpPr/>
          <p:nvPr/>
        </p:nvSpPr>
        <p:spPr>
          <a:xfrm>
            <a:off x="714348" y="114298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i="1" dirty="0" err="1" smtClean="0"/>
              <a:t>Detailed</a:t>
            </a:r>
            <a:r>
              <a:rPr lang="da-DK" sz="2400" i="1" dirty="0" smtClean="0"/>
              <a:t> analyses of the </a:t>
            </a:r>
            <a:r>
              <a:rPr lang="da-DK" sz="2400" i="1" dirty="0" err="1" smtClean="0"/>
              <a:t>electricity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markets</a:t>
            </a:r>
            <a:r>
              <a:rPr lang="da-DK" sz="2400" i="1" dirty="0" smtClean="0"/>
              <a:t> 2010-2030</a:t>
            </a:r>
          </a:p>
        </p:txBody>
      </p:sp>
      <p:grpSp>
        <p:nvGrpSpPr>
          <p:cNvPr id="16" name="Gruppe 15"/>
          <p:cNvGrpSpPr/>
          <p:nvPr/>
        </p:nvGrpSpPr>
        <p:grpSpPr>
          <a:xfrm>
            <a:off x="6786578" y="2000240"/>
            <a:ext cx="2000264" cy="3932479"/>
            <a:chOff x="6786578" y="2000240"/>
            <a:chExt cx="2000264" cy="3932479"/>
          </a:xfrm>
        </p:grpSpPr>
        <p:sp>
          <p:nvSpPr>
            <p:cNvPr id="7" name="Afrundet rektangel 6"/>
            <p:cNvSpPr/>
            <p:nvPr/>
          </p:nvSpPr>
          <p:spPr>
            <a:xfrm>
              <a:off x="8001024" y="2000240"/>
              <a:ext cx="785818" cy="17145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9" name="Lige pilforbindelse 8"/>
            <p:cNvCxnSpPr/>
            <p:nvPr/>
          </p:nvCxnSpPr>
          <p:spPr>
            <a:xfrm rot="5400000" flipH="1" flipV="1">
              <a:off x="7143768" y="4357694"/>
              <a:ext cx="1500198" cy="357190"/>
            </a:xfrm>
            <a:prstGeom prst="straightConnector1">
              <a:avLst/>
            </a:prstGeom>
            <a:ln w="2222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boks 10"/>
            <p:cNvSpPr txBox="1"/>
            <p:nvPr/>
          </p:nvSpPr>
          <p:spPr>
            <a:xfrm>
              <a:off x="6786578" y="5286388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Including</a:t>
              </a:r>
              <a:r>
                <a:rPr lang="da-DK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 data for NW </a:t>
              </a:r>
              <a:r>
                <a:rPr lang="da-DK" dirty="0" err="1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Russia</a:t>
              </a:r>
              <a:endParaRPr lang="da-DK" dirty="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Afrundet rektangel 11"/>
            <p:cNvSpPr/>
            <p:nvPr/>
          </p:nvSpPr>
          <p:spPr>
            <a:xfrm flipH="1" flipV="1">
              <a:off x="7429520" y="4000504"/>
              <a:ext cx="428628" cy="2143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" name="Lige pilforbindelse 12"/>
            <p:cNvCxnSpPr>
              <a:stCxn id="11" idx="0"/>
            </p:cNvCxnSpPr>
            <p:nvPr/>
          </p:nvCxnSpPr>
          <p:spPr>
            <a:xfrm rot="16200000" flipV="1">
              <a:off x="7125909" y="4732743"/>
              <a:ext cx="1071570" cy="35719"/>
            </a:xfrm>
            <a:prstGeom prst="straightConnector1">
              <a:avLst/>
            </a:prstGeom>
            <a:ln w="2222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da-DK" dirty="0" smtClean="0"/>
              <a:t>Generation </a:t>
            </a:r>
            <a:r>
              <a:rPr lang="da-DK" dirty="0" err="1" smtClean="0"/>
              <a:t>outlook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501122" cy="53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nergy cooperation in the Baltic Sea Region&amp;quot;&quot;/&gt;&lt;property id=&quot;20307&quot; value=&quot;275&quot;/&gt;&lt;/object&gt;&lt;object type=&quot;3&quot; unique_id=&quot;10005&quot;&gt;&lt;property id=&quot;20148&quot; value=&quot;5&quot;/&gt;&lt;property id=&quot;20300&quot; value=&quot;Slide 3 - &amp;quot;Study on Sustainable energy scenarios in the Baltic Sea Region&amp;#x0D;&amp;#x0A;&amp;quot;&quot;/&gt;&lt;property id=&quot;20307&quot; value=&quot;256&quot;/&gt;&lt;/object&gt;&lt;object type=&quot;3&quot; unique_id=&quot;10006&quot;&gt;&lt;property id=&quot;20148&quot; value=&quot;5&quot;/&gt;&lt;property id=&quot;20300&quot; value=&quot;Slide 4 - &amp;quot;Objectives&amp;quot;&quot;/&gt;&lt;property id=&quot;20307&quot; value=&quot;276&quot;/&gt;&lt;/object&gt;&lt;object type=&quot;3&quot; unique_id=&quot;10007&quot;&gt;&lt;property id=&quot;20148&quot; value=&quot;5&quot;/&gt;&lt;property id=&quot;20300&quot; value=&quot;Slide 11 - &amp;quot;The potentials&amp;quot;&quot;/&gt;&lt;property id=&quot;20307&quot; value=&quot;277&quot;/&gt;&lt;/object&gt;&lt;object type=&quot;3&quot; unique_id=&quot;10008&quot;&gt;&lt;property id=&quot;20148&quot; value=&quot;5&quot;/&gt;&lt;property id=&quot;20300&quot; value=&quot;Slide 12&quot;/&gt;&lt;property id=&quot;20307&quot; value=&quot;258&quot;/&gt;&lt;/object&gt;&lt;object type=&quot;3&quot; unique_id=&quot;10009&quot;&gt;&lt;property id=&quot;20148&quot; value=&quot;5&quot;/&gt;&lt;property id=&quot;20300&quot; value=&quot;Slide 13 - &amp;quot;Bioenergy&amp;quot;&quot;/&gt;&lt;property id=&quot;20307&quot; value=&quot;259&quot;/&gt;&lt;/object&gt;&lt;object type=&quot;3&quot; unique_id=&quot;10010&quot;&gt;&lt;property id=&quot;20148&quot; value=&quot;5&quot;/&gt;&lt;property id=&quot;20300&quot; value=&quot;Slide 14 - &amp;quot;Wind energy resource&amp;quot;&quot;/&gt;&lt;property id=&quot;20307&quot; value=&quot;260&quot;/&gt;&lt;/object&gt;&lt;object type=&quot;3&quot; unique_id=&quot;10011&quot;&gt;&lt;property id=&quot;20148&quot; value=&quot;5&quot;/&gt;&lt;property id=&quot;20300&quot; value=&quot;Slide 15 - &amp;quot;Baltic Sea Region&amp;#x0D;&amp;#x0A;Gross energy consumption&amp;quot;&quot;/&gt;&lt;property id=&quot;20307&quot; value=&quot;261&quot;/&gt;&lt;/object&gt;&lt;object type=&quot;3&quot; unique_id=&quot;10012&quot;&gt;&lt;property id=&quot;20148&quot; value=&quot;5&quot;/&gt;&lt;property id=&quot;20300&quot; value=&quot;Slide 16 - &amp;quot;Characteristics of the region&amp;quot;&quot;/&gt;&lt;property id=&quot;20307&quot; value=&quot;262&quot;/&gt;&lt;/object&gt;&lt;object type=&quot;3&quot; unique_id=&quot;10013&quot;&gt;&lt;property id=&quot;20148&quot; value=&quot;5&quot;/&gt;&lt;property id=&quot;20300&quot; value=&quot;Slide 17 - &amp;quot;Characteristics of the region&amp;quot;&quot;/&gt;&lt;property id=&quot;20307&quot; value=&quot;263&quot;/&gt;&lt;/object&gt;&lt;object type=&quot;3&quot; unique_id=&quot;10014&quot;&gt;&lt;property id=&quot;20148&quot; value=&quot;5&quot;/&gt;&lt;property id=&quot;20300&quot; value=&quot;Slide 20 - &amp;quot;Two scenarios for 2030&amp;quot;&quot;/&gt;&lt;property id=&quot;20307&quot; value=&quot;264&quot;/&gt;&lt;/object&gt;&lt;object type=&quot;3&quot; unique_id=&quot;10015&quot;&gt;&lt;property id=&quot;20148&quot; value=&quot;5&quot;/&gt;&lt;property id=&quot;20300&quot; value=&quot;Slide 21&quot;/&gt;&lt;property id=&quot;20307&quot; value=&quot;265&quot;/&gt;&lt;/object&gt;&lt;object type=&quot;3&quot; unique_id=&quot;10016&quot;&gt;&lt;property id=&quot;20148&quot; value=&quot;5&quot;/&gt;&lt;property id=&quot;20300&quot; value=&quot;Slide 22 - &amp;quot;Nuclear power&amp;quot;&quot;/&gt;&lt;property id=&quot;20307&quot; value=&quot;266&quot;/&gt;&lt;/object&gt;&lt;object type=&quot;3&quot; unique_id=&quot;10017&quot;&gt;&lt;property id=&quot;20148&quot; value=&quot;5&quot;/&gt;&lt;property id=&quot;20300&quot; value=&quot;Slide 23 - &amp;quot;Carbon Capture and Storage&amp;quot;&quot;/&gt;&lt;property id=&quot;20307&quot; value=&quot;267&quot;/&gt;&lt;/object&gt;&lt;object type=&quot;3&quot; unique_id=&quot;10018&quot;&gt;&lt;property id=&quot;20148&quot; value=&quot;5&quot;/&gt;&lt;property id=&quot;20300&quot; value=&quot;Slide 24 - &amp;quot;Small-tech calls for smart grids and ICT&amp;#x0D;&amp;#x0A;&amp;quot;&quot;/&gt;&lt;property id=&quot;20307&quot; value=&quot;268&quot;/&gt;&lt;/object&gt;&lt;object type=&quot;3&quot; unique_id=&quot;10019&quot;&gt;&lt;property id=&quot;20148&quot; value=&quot;5&quot;/&gt;&lt;property id=&quot;20300&quot; value=&quot;Slide 25&quot;/&gt;&lt;property id=&quot;20307&quot; value=&quot;269&quot;/&gt;&lt;/object&gt;&lt;object type=&quot;3&quot; unique_id=&quot;10020&quot;&gt;&lt;property id=&quot;20148&quot; value=&quot;5&quot;/&gt;&lt;property id=&quot;20300&quot; value=&quot;Slide 26&quot;/&gt;&lt;property id=&quot;20307&quot; value=&quot;270&quot;/&gt;&lt;/object&gt;&lt;object type=&quot;3&quot; unique_id=&quot;10024&quot;&gt;&lt;property id=&quot;20148&quot; value=&quot;5&quot;/&gt;&lt;property id=&quot;20300&quot; value=&quot;Slide 56 - &amp;quot;The report&amp;quot;&quot;/&gt;&lt;property id=&quot;20307&quot; value=&quot;274&quot;/&gt;&lt;/object&gt;&lt;object type=&quot;3&quot; unique_id=&quot;10186&quot;&gt;&lt;property id=&quot;20148&quot; value=&quot;5&quot;/&gt;&lt;property id=&quot;20300&quot; value=&quot;Slide 2&quot;/&gt;&lt;property id=&quot;20307&quot; value=&quot;278&quot;/&gt;&lt;/object&gt;&lt;object type=&quot;3&quot; unique_id=&quot;10905&quot;&gt;&lt;property id=&quot;20148&quot; value=&quot;5&quot;/&gt;&lt;property id=&quot;20300&quot; value=&quot;Slide 5 - &amp;quot;The dialogue process&amp;quot;&quot;/&gt;&lt;property id=&quot;20307&quot; value=&quot;300&quot;/&gt;&lt;/object&gt;&lt;object type=&quot;3&quot; unique_id=&quot;10906&quot;&gt;&lt;property id=&quot;20148&quot; value=&quot;5&quot;/&gt;&lt;property id=&quot;20300&quot; value=&quot;Slide 31 - &amp;quot;Results from the model&amp;quot;&quot;/&gt;&lt;property id=&quot;20307&quot; value=&quot;284&quot;/&gt;&lt;/object&gt;&lt;object type=&quot;3&quot; unique_id=&quot;10907&quot;&gt;&lt;property id=&quot;20148&quot; value=&quot;5&quot;/&gt;&lt;property id=&quot;20300&quot; value=&quot;Slide 32&quot;/&gt;&lt;property id=&quot;20307&quot; value=&quot;285&quot;/&gt;&lt;/object&gt;&lt;object type=&quot;3&quot; unique_id=&quot;10908&quot;&gt;&lt;property id=&quot;20148&quot; value=&quot;5&quot;/&gt;&lt;property id=&quot;20300&quot; value=&quot;Slide 33 - &amp;quot;Baseline scenario 2010-2030&amp;quot;&quot;/&gt;&lt;property id=&quot;20307&quot; value=&quot;286&quot;/&gt;&lt;/object&gt;&lt;object type=&quot;3&quot; unique_id=&quot;10909&quot;&gt;&lt;property id=&quot;20148&quot; value=&quot;5&quot;/&gt;&lt;property id=&quot;20300&quot; value=&quot;Slide 34 - &amp;quot;Development nuclear power&amp;quot;&quot;/&gt;&lt;property id=&quot;20307&quot; value=&quot;287&quot;/&gt;&lt;/object&gt;&lt;object type=&quot;3&quot; unique_id=&quot;10910&quot;&gt;&lt;property id=&quot;20148&quot; value=&quot;5&quot;/&gt;&lt;property id=&quot;20300&quot; value=&quot;Slide 35 - &amp;quot;Baseline: Investments&amp;quot;&quot;/&gt;&lt;property id=&quot;20307&quot; value=&quot;288&quot;/&gt;&lt;/object&gt;&lt;object type=&quot;3&quot; unique_id=&quot;10911&quot;&gt;&lt;property id=&quot;20148&quot; value=&quot;5&quot;/&gt;&lt;property id=&quot;20300&quot; value=&quot;Slide 36 - &amp;quot;Baseline: Electricity generation&amp;quot;&quot;/&gt;&lt;property id=&quot;20307&quot; value=&quot;289&quot;/&gt;&lt;/object&gt;&lt;object type=&quot;3&quot; unique_id=&quot;10914&quot;&gt;&lt;property id=&quot;20148&quot; value=&quot;5&quot;/&gt;&lt;property id=&quot;20300&quot; value=&quot;Slide 41&quot;/&gt;&lt;property id=&quot;20307&quot; value=&quot;292&quot;/&gt;&lt;/object&gt;&lt;object type=&quot;3&quot; unique_id=&quot;10915&quot;&gt;&lt;property id=&quot;20148&quot; value=&quot;5&quot;/&gt;&lt;property id=&quot;20300&quot; value=&quot;Slide 44 - &amp;quot;Sensitivity scenarios&amp;quot;&quot;/&gt;&lt;property id=&quot;20307&quot; value=&quot;293&quot;/&gt;&lt;/object&gt;&lt;object type=&quot;3&quot; unique_id=&quot;10920&quot;&gt;&lt;property id=&quot;20148&quot; value=&quot;5&quot;/&gt;&lt;property id=&quot;20300&quot; value=&quot;Slide 53 - &amp;quot;Recommendations from the stakeholder dialogue&amp;quot;&quot;/&gt;&lt;property id=&quot;20307&quot; value=&quot;298&quot;/&gt;&lt;/object&gt;&lt;object type=&quot;3&quot; unique_id=&quot;10921&quot;&gt;&lt;property id=&quot;20148&quot; value=&quot;5&quot;/&gt;&lt;property id=&quot;20300&quot; value=&quot;Slide 57 - &amp;quot;Thank you&amp;quot;&quot;/&gt;&lt;property id=&quot;20307&quot; value=&quot;299&quot;/&gt;&lt;/object&gt;&lt;object type=&quot;3&quot; unique_id=&quot;11223&quot;&gt;&lt;property id=&quot;20148&quot; value=&quot;5&quot;/&gt;&lt;property id=&quot;20300&quot; value=&quot;Slide 6 - &amp;quot;Dialogue process between stakeholders&amp;quot;&quot;/&gt;&lt;property id=&quot;20307&quot; value=&quot;304&quot;/&gt;&lt;/object&gt;&lt;object type=&quot;3&quot; unique_id=&quot;11224&quot;&gt;&lt;property id=&quot;20148&quot; value=&quot;5&quot;/&gt;&lt;property id=&quot;20300&quot; value=&quot;Slide 7 - &amp;quot;Dialogue process between countries&amp;quot;&quot;/&gt;&lt;property id=&quot;20307&quot; value=&quot;305&quot;/&gt;&lt;/object&gt;&lt;object type=&quot;3&quot; unique_id=&quot;11225&quot;&gt;&lt;property id=&quot;20148&quot; value=&quot;5&quot;/&gt;&lt;property id=&quot;20300&quot; value=&quot;Slide 8&quot;/&gt;&lt;property id=&quot;20307&quot; value=&quot;303&quot;/&gt;&lt;/object&gt;&lt;object type=&quot;3&quot; unique_id=&quot;11226&quot;&gt;&lt;property id=&quot;20148&quot; value=&quot;5&quot;/&gt;&lt;property id=&quot;20300&quot; value=&quot;Slide 9 - &amp;quot;Major Stakeholders in the BSR&amp;#x0D;&amp;#x0A;(Joint Platform on Energy and Climate)&amp;quot;&quot;/&gt;&lt;property id=&quot;20307&quot; value=&quot;302&quot;/&gt;&lt;/object&gt;&lt;object type=&quot;3&quot; unique_id=&quot;11509&quot;&gt;&lt;property id=&quot;20148&quot; value=&quot;5&quot;/&gt;&lt;property id=&quot;20300&quot; value=&quot;Slide 18 - &amp;quot;Scenarios for the whole energy system&amp;quot;&quot;/&gt;&lt;property id=&quot;20307&quot; value=&quot;306&quot;/&gt;&lt;/object&gt;&lt;object type=&quot;3&quot; unique_id=&quot;11510&quot;&gt;&lt;property id=&quot;20148&quot; value=&quot;5&quot;/&gt;&lt;property id=&quot;20300&quot; value=&quot;Slide 28 - &amp;quot;Detailed scenarios for the Electricity and heating sector&amp;quot;&quot;/&gt;&lt;property id=&quot;20307&quot; value=&quot;309&quot;/&gt;&lt;/object&gt;&lt;object type=&quot;3&quot; unique_id=&quot;11511&quot;&gt;&lt;property id=&quot;20148&quot; value=&quot;5&quot;/&gt;&lt;property id=&quot;20300&quot; value=&quot;Slide 42 - &amp;quot;Findings I&amp;quot;&quot;/&gt;&lt;property id=&quot;20307&quot; value=&quot;307&quot;/&gt;&lt;/object&gt;&lt;object type=&quot;3&quot; unique_id=&quot;11512&quot;&gt;&lt;property id=&quot;20148&quot; value=&quot;5&quot;/&gt;&lt;property id=&quot;20300&quot; value=&quot;Slide 43 - &amp;quot;Findings II&amp;quot;&quot;/&gt;&lt;property id=&quot;20307&quot; value=&quot;308&quot;/&gt;&lt;/object&gt;&lt;object type=&quot;3&quot; unique_id=&quot;11561&quot;&gt;&lt;property id=&quot;20148&quot; value=&quot;5&quot;/&gt;&lt;property id=&quot;20300&quot; value=&quot;Slide 10 - &amp;quot;Dialogue process&amp;quot;&quot;/&gt;&lt;property id=&quot;20307&quot; value=&quot;310&quot;/&gt;&lt;/object&gt;&lt;object type=&quot;3&quot; unique_id=&quot;11611&quot;&gt;&lt;property id=&quot;20148&quot; value=&quot;5&quot;/&gt;&lt;property id=&quot;20300&quot; value=&quot;Slide 27&quot;/&gt;&lt;property id=&quot;20307&quot; value=&quot;311&quot;/&gt;&lt;/object&gt;&lt;object type=&quot;3&quot; unique_id=&quot;12112&quot;&gt;&lt;property id=&quot;20148&quot; value=&quot;5&quot;/&gt;&lt;property id=&quot;20300&quot; value=&quot;Slide 19 - &amp;quot;The STREAM model&amp;quot;&quot;/&gt;&lt;property id=&quot;20307&quot; value=&quot;312&quot;/&gt;&lt;/object&gt;&lt;object type=&quot;3&quot; unique_id=&quot;12113&quot;&gt;&lt;property id=&quot;20148&quot; value=&quot;5&quot;/&gt;&lt;property id=&quot;20300&quot; value=&quot;Slide 29&quot;/&gt;&lt;property id=&quot;20307&quot; value=&quot;313&quot;/&gt;&lt;/object&gt;&lt;object type=&quot;3&quot; unique_id=&quot;12114&quot;&gt;&lt;property id=&quot;20148&quot; value=&quot;5&quot;/&gt;&lt;property id=&quot;20300&quot; value=&quot;Slide 30 - &amp;quot;Modelling ideas and principles &amp;quot;&quot;/&gt;&lt;property id=&quot;20307&quot; value=&quot;314&quot;/&gt;&lt;/object&gt;&lt;object type=&quot;3&quot; unique_id=&quot;12963&quot;&gt;&lt;property id=&quot;20148&quot; value=&quot;5&quot;/&gt;&lt;property id=&quot;20300&quot; value=&quot;Slide 37 - &amp;quot;Utilization of biomass resources&amp;quot;&quot;/&gt;&lt;property id=&quot;20307&quot; value=&quot;318&quot;/&gt;&lt;/object&gt;&lt;object type=&quot;3&quot; unique_id=&quot;12964&quot;&gt;&lt;property id=&quot;20148&quot; value=&quot;5&quot;/&gt;&lt;property id=&quot;20300&quot; value=&quot;Slide 38 - &amp;quot;CO2-emissions (Mill. Tonnes)&amp;quot;&quot;/&gt;&lt;property id=&quot;20307&quot; value=&quot;315&quot;/&gt;&lt;/object&gt;&lt;object type=&quot;3&quot; unique_id=&quot;12965&quot;&gt;&lt;property id=&quot;20148&quot; value=&quot;5&quot;/&gt;&lt;property id=&quot;20300&quot; value=&quot;Slide 39 - &amp;quot;CO2 and RE shadow prices&amp;quot;&quot;/&gt;&lt;property id=&quot;20307&quot; value=&quot;317&quot;/&gt;&lt;/object&gt;&lt;object type=&quot;3&quot; unique_id=&quot;12966&quot;&gt;&lt;property id=&quot;20148&quot; value=&quot;5&quot;/&gt;&lt;property id=&quot;20300&quot; value=&quot;Slide 40 - &amp;quot;Results for the Baseline scenario&amp;quot;&quot;/&gt;&lt;property id=&quot;20307&quot; value=&quot;316&quot;/&gt;&lt;/object&gt;&lt;object type=&quot;3&quot; unique_id=&quot;12967&quot;&gt;&lt;property id=&quot;20148&quot; value=&quot;5&quot;/&gt;&lt;property id=&quot;20300&quot; value=&quot;Slide 45 - &amp;quot;Regional renewable target&amp;quot;&quot;/&gt;&lt;property id=&quot;20307&quot; value=&quot;319&quot;/&gt;&lt;/object&gt;&lt;object type=&quot;3&quot; unique_id=&quot;13368&quot;&gt;&lt;property id=&quot;20148&quot; value=&quot;5&quot;/&gt;&lt;property id=&quot;20300&quot; value=&quot;Slide 46 - &amp;quot;Increased energy efficiency&amp;quot;&quot;/&gt;&lt;property id=&quot;20307&quot; value=&quot;320&quot;/&gt;&lt;/object&gt;&lt;object type=&quot;3&quot; unique_id=&quot;13369&quot;&gt;&lt;property id=&quot;20148&quot; value=&quot;5&quot;/&gt;&lt;property id=&quot;20300&quot; value=&quot;Slide 47 - &amp;quot;Electricity generation&amp;quot;&quot;/&gt;&lt;property id=&quot;20307&quot; value=&quot;321&quot;/&gt;&lt;/object&gt;&lt;object type=&quot;3&quot; unique_id=&quot;13370&quot;&gt;&lt;property id=&quot;20148&quot; value=&quot;5&quot;/&gt;&lt;property id=&quot;20300&quot; value=&quot;Slide 48 - &amp;quot;CO2-emission&amp;quot;&quot;/&gt;&lt;property id=&quot;20307&quot; value=&quot;323&quot;/&gt;&lt;/object&gt;&lt;object type=&quot;3&quot; unique_id=&quot;13371&quot;&gt;&lt;property id=&quot;20148&quot; value=&quot;5&quot;/&gt;&lt;property id=&quot;20300&quot; value=&quot;Slide 49&quot;/&gt;&lt;property id=&quot;20307&quot; value=&quot;322&quot;/&gt;&lt;/object&gt;&lt;object type=&quot;3&quot; unique_id=&quot;13372&quot;&gt;&lt;property id=&quot;20148&quot; value=&quot;5&quot;/&gt;&lt;property id=&quot;20300&quot; value=&quot;Slide 50 - &amp;quot;30%@COP15&amp;quot;&quot;/&gt;&lt;property id=&quot;20307&quot; value=&quot;324&quot;/&gt;&lt;/object&gt;&lt;object type=&quot;3&quot; unique_id=&quot;13730&quot;&gt;&lt;property id=&quot;20148&quot; value=&quot;5&quot;/&gt;&lt;property id=&quot;20300&quot; value=&quot;Slide 51 - &amp;quot;CO2-emissions&amp;quot;&quot;/&gt;&lt;property id=&quot;20307&quot; value=&quot;325&quot;/&gt;&lt;/object&gt;&lt;object type=&quot;3&quot; unique_id=&quot;13731&quot;&gt;&lt;property id=&quot;20148&quot; value=&quot;5&quot;/&gt;&lt;property id=&quot;20300&quot; value=&quot;Slide 52 - &amp;quot;CO2-emission&amp;quot;&quot;/&gt;&lt;property id=&quot;20307&quot; value=&quot;328&quot;/&gt;&lt;/object&gt;&lt;object type=&quot;3&quot; unique_id=&quot;13732&quot;&gt;&lt;property id=&quot;20148&quot; value=&quot;5&quot;/&gt;&lt;property id=&quot;20300&quot; value=&quot;Slide 54 - &amp;quot;Further analyses I&amp;quot;&quot;/&gt;&lt;property id=&quot;20307&quot; value=&quot;326&quot;/&gt;&lt;/object&gt;&lt;object type=&quot;3&quot; unique_id=&quot;13733&quot;&gt;&lt;property id=&quot;20148&quot; value=&quot;5&quot;/&gt;&lt;property id=&quot;20300&quot; value=&quot;Slide 55 - &amp;quot;Further analyses II&amp;quot;&quot;/&gt;&lt;property id=&quot;20307&quot; value=&quot;3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a powerpoint-skabelon uk">
  <a:themeElements>
    <a:clrScheme name="Ea powerpointskabelon engels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 powerpointskabelon engel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 powerpointskabelon engel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 powerpointskabelon engels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 powerpointskabelon engels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 powerpointskabelon engels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 powerpointskabelon engels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 powerpointskabelon engels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 powerpointskabelon engels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 powerpointskabelon engels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 powerpointskabelon engels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 powerpointskabelon engels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 powerpointskabelon engels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 powerpointskabelon engels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 powerpoint-skabelon uk</Template>
  <TotalTime>1816</TotalTime>
  <Words>319</Words>
  <Application>Microsoft Office PowerPoint</Application>
  <PresentationFormat>Skærmshow (4:3)</PresentationFormat>
  <Paragraphs>97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Ea powerpoint-skabelon uk</vt:lpstr>
      <vt:lpstr>Study on ‘Enhanced regional energy cooperation in the Baltic Sea Region’ </vt:lpstr>
      <vt:lpstr>Objectives</vt:lpstr>
      <vt:lpstr>Dias nummer 3</vt:lpstr>
      <vt:lpstr>Phase I</vt:lpstr>
      <vt:lpstr>Dias nummer 5</vt:lpstr>
      <vt:lpstr>Dias nummer 6</vt:lpstr>
      <vt:lpstr>Energy consumption and CO2-emissions</vt:lpstr>
      <vt:lpstr>Phase II</vt:lpstr>
      <vt:lpstr>Generation outlook</vt:lpstr>
      <vt:lpstr>Key findings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cooperation in the Baltic Sea Region</dc:title>
  <dc:creator>ks</dc:creator>
  <cp:lastModifiedBy>akw</cp:lastModifiedBy>
  <cp:revision>123</cp:revision>
  <dcterms:created xsi:type="dcterms:W3CDTF">2009-09-01T14:18:58Z</dcterms:created>
  <dcterms:modified xsi:type="dcterms:W3CDTF">2010-04-12T08:04:31Z</dcterms:modified>
</cp:coreProperties>
</file>